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Lst>
  <p:notesMasterIdLst>
    <p:notesMasterId r:id="rId108"/>
  </p:notesMasterIdLst>
  <p:handoutMasterIdLst>
    <p:handoutMasterId r:id="rId109"/>
  </p:handoutMasterIdLst>
  <p:sldIdLst>
    <p:sldId id="256" r:id="rId2"/>
    <p:sldId id="430" r:id="rId3"/>
    <p:sldId id="431" r:id="rId4"/>
    <p:sldId id="432" r:id="rId5"/>
    <p:sldId id="322" r:id="rId6"/>
    <p:sldId id="323" r:id="rId7"/>
    <p:sldId id="399" r:id="rId8"/>
    <p:sldId id="400" r:id="rId9"/>
    <p:sldId id="401" r:id="rId10"/>
    <p:sldId id="402" r:id="rId11"/>
    <p:sldId id="403" r:id="rId12"/>
    <p:sldId id="404" r:id="rId13"/>
    <p:sldId id="405" r:id="rId14"/>
    <p:sldId id="406" r:id="rId15"/>
    <p:sldId id="407" r:id="rId16"/>
    <p:sldId id="409" r:id="rId17"/>
    <p:sldId id="408" r:id="rId18"/>
    <p:sldId id="332" r:id="rId19"/>
    <p:sldId id="285" r:id="rId20"/>
    <p:sldId id="286" r:id="rId21"/>
    <p:sldId id="317" r:id="rId22"/>
    <p:sldId id="336" r:id="rId23"/>
    <p:sldId id="334" r:id="rId24"/>
    <p:sldId id="309" r:id="rId25"/>
    <p:sldId id="310" r:id="rId26"/>
    <p:sldId id="384" r:id="rId27"/>
    <p:sldId id="380" r:id="rId28"/>
    <p:sldId id="381" r:id="rId29"/>
    <p:sldId id="427" r:id="rId30"/>
    <p:sldId id="382" r:id="rId31"/>
    <p:sldId id="385" r:id="rId32"/>
    <p:sldId id="307" r:id="rId33"/>
    <p:sldId id="316" r:id="rId34"/>
    <p:sldId id="335" r:id="rId35"/>
    <p:sldId id="337" r:id="rId36"/>
    <p:sldId id="338" r:id="rId37"/>
    <p:sldId id="415" r:id="rId38"/>
    <p:sldId id="416" r:id="rId39"/>
    <p:sldId id="339" r:id="rId40"/>
    <p:sldId id="393" r:id="rId41"/>
    <p:sldId id="340" r:id="rId42"/>
    <p:sldId id="417" r:id="rId43"/>
    <p:sldId id="341" r:id="rId44"/>
    <p:sldId id="319" r:id="rId45"/>
    <p:sldId id="433" r:id="rId46"/>
    <p:sldId id="320" r:id="rId47"/>
    <p:sldId id="291" r:id="rId48"/>
    <p:sldId id="347" r:id="rId49"/>
    <p:sldId id="397" r:id="rId50"/>
    <p:sldId id="342" r:id="rId51"/>
    <p:sldId id="418" r:id="rId52"/>
    <p:sldId id="429" r:id="rId53"/>
    <p:sldId id="428" r:id="rId54"/>
    <p:sldId id="434" r:id="rId55"/>
    <p:sldId id="343" r:id="rId56"/>
    <p:sldId id="294" r:id="rId57"/>
    <p:sldId id="344" r:id="rId58"/>
    <p:sldId id="345" r:id="rId59"/>
    <p:sldId id="435" r:id="rId60"/>
    <p:sldId id="396" r:id="rId61"/>
    <p:sldId id="348" r:id="rId62"/>
    <p:sldId id="349" r:id="rId63"/>
    <p:sldId id="350" r:id="rId64"/>
    <p:sldId id="351" r:id="rId65"/>
    <p:sldId id="395" r:id="rId66"/>
    <p:sldId id="352" r:id="rId67"/>
    <p:sldId id="295" r:id="rId68"/>
    <p:sldId id="356" r:id="rId69"/>
    <p:sldId id="357" r:id="rId70"/>
    <p:sldId id="355" r:id="rId71"/>
    <p:sldId id="358" r:id="rId72"/>
    <p:sldId id="359" r:id="rId73"/>
    <p:sldId id="360" r:id="rId74"/>
    <p:sldId id="361" r:id="rId75"/>
    <p:sldId id="354" r:id="rId76"/>
    <p:sldId id="362" r:id="rId77"/>
    <p:sldId id="412" r:id="rId78"/>
    <p:sldId id="312" r:id="rId79"/>
    <p:sldId id="300" r:id="rId80"/>
    <p:sldId id="299" r:id="rId81"/>
    <p:sldId id="436" r:id="rId82"/>
    <p:sldId id="423" r:id="rId83"/>
    <p:sldId id="424" r:id="rId84"/>
    <p:sldId id="425" r:id="rId85"/>
    <p:sldId id="426" r:id="rId86"/>
    <p:sldId id="365" r:id="rId87"/>
    <p:sldId id="367" r:id="rId88"/>
    <p:sldId id="368" r:id="rId89"/>
    <p:sldId id="413" r:id="rId90"/>
    <p:sldId id="369" r:id="rId91"/>
    <p:sldId id="371" r:id="rId92"/>
    <p:sldId id="372" r:id="rId93"/>
    <p:sldId id="398" r:id="rId94"/>
    <p:sldId id="373" r:id="rId95"/>
    <p:sldId id="374" r:id="rId96"/>
    <p:sldId id="375" r:id="rId97"/>
    <p:sldId id="378" r:id="rId98"/>
    <p:sldId id="410" r:id="rId99"/>
    <p:sldId id="411" r:id="rId100"/>
    <p:sldId id="388" r:id="rId101"/>
    <p:sldId id="389" r:id="rId102"/>
    <p:sldId id="390" r:id="rId103"/>
    <p:sldId id="391" r:id="rId104"/>
    <p:sldId id="392" r:id="rId105"/>
    <p:sldId id="421" r:id="rId106"/>
    <p:sldId id="422" r:id="rId10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1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0" autoAdjust="0"/>
    <p:restoredTop sz="95226" autoAdjust="0"/>
  </p:normalViewPr>
  <p:slideViewPr>
    <p:cSldViewPr>
      <p:cViewPr varScale="1">
        <p:scale>
          <a:sx n="88" d="100"/>
          <a:sy n="88" d="100"/>
        </p:scale>
        <p:origin x="141" y="63"/>
      </p:cViewPr>
      <p:guideLst>
        <p:guide orient="horz" pos="624"/>
        <p:guide pos="1296"/>
      </p:guideLst>
    </p:cSldViewPr>
  </p:slideViewPr>
  <p:notesTextViewPr>
    <p:cViewPr>
      <p:scale>
        <a:sx n="3" d="2"/>
        <a:sy n="3" d="2"/>
      </p:scale>
      <p:origin x="0" y="0"/>
    </p:cViewPr>
  </p:notesTextViewPr>
  <p:sorterViewPr>
    <p:cViewPr>
      <p:scale>
        <a:sx n="75" d="100"/>
        <a:sy n="75" d="100"/>
      </p:scale>
      <p:origin x="0" y="-15498"/>
    </p:cViewPr>
  </p:sorterViewPr>
  <p:notesViewPr>
    <p:cSldViewPr>
      <p:cViewPr varScale="1">
        <p:scale>
          <a:sx n="52" d="100"/>
          <a:sy n="52" d="100"/>
        </p:scale>
        <p:origin x="23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73" tIns="46587" rIns="93173" bIns="46587" rtlCol="0"/>
          <a:lstStyle>
            <a:lvl1pPr algn="l">
              <a:defRPr sz="1200"/>
            </a:lvl1pPr>
          </a:lstStyle>
          <a:p>
            <a:r>
              <a:rPr lang="en-US" dirty="0"/>
              <a:t>Example Immersion Lesson                                Filing Status and More</a:t>
            </a:r>
          </a:p>
        </p:txBody>
      </p:sp>
      <p:sp>
        <p:nvSpPr>
          <p:cNvPr id="3" name="Date Placeholder 2"/>
          <p:cNvSpPr>
            <a:spLocks noGrp="1"/>
          </p:cNvSpPr>
          <p:nvPr>
            <p:ph type="dt" sz="quarter" idx="1"/>
          </p:nvPr>
        </p:nvSpPr>
        <p:spPr>
          <a:xfrm>
            <a:off x="3970938" y="0"/>
            <a:ext cx="3037840" cy="464821"/>
          </a:xfrm>
          <a:prstGeom prst="rect">
            <a:avLst/>
          </a:prstGeom>
        </p:spPr>
        <p:txBody>
          <a:bodyPr vert="horz" lIns="93173" tIns="46587" rIns="93173" bIns="46587" rtlCol="0"/>
          <a:lstStyle>
            <a:lvl1pPr algn="r">
              <a:defRPr sz="1200"/>
            </a:lvl1pPr>
          </a:lstStyle>
          <a:p>
            <a:fld id="{80D33258-A4F6-451D-A56A-6F502361E8FF}" type="datetime1">
              <a:rPr lang="en-US" smtClean="0"/>
              <a:t>12/15/2020</a:t>
            </a:fld>
            <a:endParaRPr lang="en-US" dirty="0"/>
          </a:p>
        </p:txBody>
      </p:sp>
      <p:sp>
        <p:nvSpPr>
          <p:cNvPr id="4" name="Footer Placeholder 3"/>
          <p:cNvSpPr>
            <a:spLocks noGrp="1"/>
          </p:cNvSpPr>
          <p:nvPr>
            <p:ph type="ftr" sz="quarter" idx="2"/>
          </p:nvPr>
        </p:nvSpPr>
        <p:spPr>
          <a:xfrm>
            <a:off x="0" y="8829967"/>
            <a:ext cx="3037840" cy="464821"/>
          </a:xfrm>
          <a:prstGeom prst="rect">
            <a:avLst/>
          </a:prstGeom>
        </p:spPr>
        <p:txBody>
          <a:bodyPr vert="horz" lIns="93173" tIns="46587" rIns="93173" bIns="46587" rtlCol="0" anchor="b"/>
          <a:lstStyle>
            <a:lvl1pPr algn="l">
              <a:defRPr sz="1200"/>
            </a:lvl1pPr>
          </a:lstStyle>
          <a:p>
            <a:r>
              <a:rPr lang="en-US" dirty="0"/>
              <a:t>October 28, 2016 LC &amp; Instructor Training</a:t>
            </a:r>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3173" tIns="46587" rIns="93173" bIns="46587" rtlCol="0" anchor="b"/>
          <a:lstStyle>
            <a:lvl1pPr algn="r">
              <a:defRPr sz="1200"/>
            </a:lvl1pPr>
          </a:lstStyle>
          <a:p>
            <a:fld id="{318D7EA1-F822-4910-8F35-1201CDBA0934}" type="slidenum">
              <a:rPr lang="en-US" smtClean="0"/>
              <a:t>‹#›</a:t>
            </a:fld>
            <a:endParaRPr lang="en-US" dirty="0"/>
          </a:p>
        </p:txBody>
      </p:sp>
    </p:spTree>
    <p:extLst>
      <p:ext uri="{BB962C8B-B14F-4D97-AF65-F5344CB8AC3E}">
        <p14:creationId xmlns:p14="http://schemas.microsoft.com/office/powerpoint/2010/main" val="220088926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73" tIns="46587" rIns="93173" bIns="46587" rtlCol="0"/>
          <a:lstStyle>
            <a:lvl1pPr algn="l">
              <a:defRPr sz="1200"/>
            </a:lvl1pPr>
          </a:lstStyle>
          <a:p>
            <a:r>
              <a:rPr lang="en-US" dirty="0"/>
              <a:t>Example Immersion Lesson                                Filing Status and More</a:t>
            </a:r>
          </a:p>
        </p:txBody>
      </p:sp>
      <p:sp>
        <p:nvSpPr>
          <p:cNvPr id="3" name="Date Placeholder 2"/>
          <p:cNvSpPr>
            <a:spLocks noGrp="1"/>
          </p:cNvSpPr>
          <p:nvPr>
            <p:ph type="dt" idx="1"/>
          </p:nvPr>
        </p:nvSpPr>
        <p:spPr>
          <a:xfrm>
            <a:off x="3970938" y="0"/>
            <a:ext cx="3037840" cy="464821"/>
          </a:xfrm>
          <a:prstGeom prst="rect">
            <a:avLst/>
          </a:prstGeom>
        </p:spPr>
        <p:txBody>
          <a:bodyPr vert="horz" lIns="93173" tIns="46587" rIns="93173" bIns="46587" rtlCol="0"/>
          <a:lstStyle>
            <a:lvl1pPr algn="r">
              <a:defRPr sz="1200"/>
            </a:lvl1pPr>
          </a:lstStyle>
          <a:p>
            <a:fld id="{0CD9E658-0701-4D2E-A2DB-EFACD6F7E456}" type="datetime1">
              <a:rPr lang="en-US" smtClean="0"/>
              <a:t>12/15/2020</a:t>
            </a:fld>
            <a:endParaRPr lang="en-US" dirty="0"/>
          </a:p>
        </p:txBody>
      </p:sp>
      <p:sp>
        <p:nvSpPr>
          <p:cNvPr id="4" name="Slide Image Placeholder 3"/>
          <p:cNvSpPr>
            <a:spLocks noGrp="1" noRot="1" noChangeAspect="1"/>
          </p:cNvSpPr>
          <p:nvPr>
            <p:ph type="sldImg" idx="2"/>
          </p:nvPr>
        </p:nvSpPr>
        <p:spPr>
          <a:xfrm>
            <a:off x="406400" y="696913"/>
            <a:ext cx="6199188"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1"/>
          </a:xfrm>
          <a:prstGeom prst="rect">
            <a:avLst/>
          </a:prstGeom>
        </p:spPr>
        <p:txBody>
          <a:bodyPr vert="horz" lIns="93173" tIns="46587" rIns="93173" bIns="46587" rtlCol="0" anchor="b"/>
          <a:lstStyle>
            <a:lvl1pPr algn="l">
              <a:defRPr sz="1200"/>
            </a:lvl1pPr>
          </a:lstStyle>
          <a:p>
            <a:r>
              <a:rPr lang="en-US" dirty="0"/>
              <a:t>October 28, 2016 LC &amp; Instructor Training</a:t>
            </a:r>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73" tIns="46587" rIns="93173" bIns="46587" rtlCol="0" anchor="b"/>
          <a:lstStyle>
            <a:lvl1pPr algn="r">
              <a:defRPr sz="1200"/>
            </a:lvl1pPr>
          </a:lstStyle>
          <a:p>
            <a:fld id="{7CADD564-14E0-4D2A-9E6E-1F396BABCE2F}" type="slidenum">
              <a:rPr lang="en-US" smtClean="0"/>
              <a:t>‹#›</a:t>
            </a:fld>
            <a:endParaRPr lang="en-US" dirty="0"/>
          </a:p>
        </p:txBody>
      </p:sp>
    </p:spTree>
    <p:extLst>
      <p:ext uri="{BB962C8B-B14F-4D97-AF65-F5344CB8AC3E}">
        <p14:creationId xmlns:p14="http://schemas.microsoft.com/office/powerpoint/2010/main" val="16928493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a:t>
            </a:r>
          </a:p>
          <a:p>
            <a:endParaRPr lang="en-US" dirty="0"/>
          </a:p>
          <a:p>
            <a:r>
              <a:rPr lang="en-US" dirty="0"/>
              <a:t>The</a:t>
            </a:r>
            <a:r>
              <a:rPr lang="en-US" baseline="0" dirty="0"/>
              <a:t> purpose of this presentation is to review how some of the common Box 7 codes on a 1099-R affect the return. Volunteers will be able to practice entering information in TaxSlayer.  Discussion questions are included to help reinforce the tax law associated with retirement income and the volunteers will be directed to review key pages in publication 4012.</a:t>
            </a:r>
            <a:endParaRPr lang="en-US" dirty="0"/>
          </a:p>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1</a:t>
            </a:fld>
            <a:endParaRPr lang="en-US" dirty="0"/>
          </a:p>
        </p:txBody>
      </p:sp>
      <p:sp>
        <p:nvSpPr>
          <p:cNvPr id="5" name="Date Placeholder 4"/>
          <p:cNvSpPr>
            <a:spLocks noGrp="1"/>
          </p:cNvSpPr>
          <p:nvPr>
            <p:ph type="dt" idx="11"/>
          </p:nvPr>
        </p:nvSpPr>
        <p:spPr/>
        <p:txBody>
          <a:bodyPr/>
          <a:lstStyle/>
          <a:p>
            <a:fld id="{B6E6F2F5-17ED-42EB-8B84-8FC84C602028}"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92001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24905CE4-A642-43D7-AE2E-F024B35E8F05}" type="datetime1">
              <a:rPr lang="en-US" smtClean="0"/>
              <a:t>12/15/2020</a:t>
            </a:fld>
            <a:endParaRPr lang="en-US" dirty="0"/>
          </a:p>
        </p:txBody>
      </p:sp>
      <p:sp>
        <p:nvSpPr>
          <p:cNvPr id="484356" name="Rectangle 7"/>
          <p:cNvSpPr txBox="1">
            <a:spLocks noGrp="1" noChangeArrowheads="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9EE7199-D831-490F-AF4F-34F9AA67E7EB}" type="slidenum">
              <a:rPr lang="en-US" altLang="en-US">
                <a:latin typeface="Arial" panose="020B0604020202020204" pitchFamily="34" charset="0"/>
              </a:rPr>
              <a:pPr algn="r" eaLnBrk="1" hangingPunct="1">
                <a:spcBef>
                  <a:spcPct val="0"/>
                </a:spcBef>
              </a:pPr>
              <a:t>13</a:t>
            </a:fld>
            <a:endParaRPr lang="en-US" altLang="en-US" dirty="0">
              <a:latin typeface="Arial" panose="020B0604020202020204" pitchFamily="34" charset="0"/>
            </a:endParaRPr>
          </a:p>
        </p:txBody>
      </p:sp>
      <p:sp>
        <p:nvSpPr>
          <p:cNvPr id="484357"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8" name="Rectangle 3"/>
          <p:cNvSpPr>
            <a:spLocks noGrp="1" noChangeArrowheads="1"/>
          </p:cNvSpPr>
          <p:nvPr>
            <p:ph type="body" idx="1"/>
          </p:nvPr>
        </p:nvSpPr>
        <p:spPr bwMode="auto">
          <a:xfrm>
            <a:off x="914191" y="4344337"/>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en-US" altLang="en-US" sz="1800" dirty="0">
                <a:cs typeface="Arial" panose="020B0604020202020204" pitchFamily="34" charset="0"/>
              </a:rPr>
              <a:t>Instructor Notes:</a:t>
            </a:r>
          </a:p>
          <a:p>
            <a:pPr eaLnBrk="1" hangingPunct="1">
              <a:spcBef>
                <a:spcPct val="0"/>
              </a:spcBef>
              <a:buFontTx/>
              <a:buChar char="•"/>
            </a:pPr>
            <a:endParaRPr lang="en-US" altLang="en-US" sz="1800" dirty="0">
              <a:cs typeface="Arial" panose="020B0604020202020204" pitchFamily="34" charset="0"/>
            </a:endParaRPr>
          </a:p>
          <a:p>
            <a:pPr eaLnBrk="1" hangingPunct="1">
              <a:spcBef>
                <a:spcPct val="0"/>
              </a:spcBef>
              <a:buFontTx/>
              <a:buChar char="•"/>
            </a:pPr>
            <a:r>
              <a:rPr lang="en-US" altLang="en-US" sz="1800" dirty="0">
                <a:cs typeface="Arial" panose="020B0604020202020204" pitchFamily="34" charset="0"/>
              </a:rPr>
              <a:t> Explain that “tax free” means never having to pay tax; “tax deferred” means you can put off paying the tax, but you must pay tax in the future</a:t>
            </a:r>
          </a:p>
        </p:txBody>
      </p:sp>
    </p:spTree>
    <p:extLst>
      <p:ext uri="{BB962C8B-B14F-4D97-AF65-F5344CB8AC3E}">
        <p14:creationId xmlns:p14="http://schemas.microsoft.com/office/powerpoint/2010/main" val="273523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A8DC1C1D-FEC6-4545-9FFD-8C8BD0EF9B5E}" type="datetime1">
              <a:rPr lang="en-US" smtClean="0"/>
              <a:t>12/15/2020</a:t>
            </a:fld>
            <a:endParaRPr lang="en-US" dirty="0"/>
          </a:p>
        </p:txBody>
      </p:sp>
      <p:sp>
        <p:nvSpPr>
          <p:cNvPr id="490500" name="Rectangle 7"/>
          <p:cNvSpPr txBox="1">
            <a:spLocks noGrp="1" noChangeArrowheads="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2FBD61-FB68-4616-8AD1-849FEF1A1BC4}" type="slidenum">
              <a:rPr lang="en-US" altLang="en-US">
                <a:latin typeface="Arial" panose="020B0604020202020204" pitchFamily="34" charset="0"/>
              </a:rPr>
              <a:pPr algn="r" eaLnBrk="1" hangingPunct="1">
                <a:spcBef>
                  <a:spcPct val="0"/>
                </a:spcBef>
              </a:pPr>
              <a:t>14</a:t>
            </a:fld>
            <a:endParaRPr lang="en-US" altLang="en-US" dirty="0">
              <a:latin typeface="Arial" panose="020B0604020202020204" pitchFamily="34" charset="0"/>
            </a:endParaRPr>
          </a:p>
        </p:txBody>
      </p:sp>
      <p:sp>
        <p:nvSpPr>
          <p:cNvPr id="490501"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0502" name="Rectangle 3"/>
          <p:cNvSpPr>
            <a:spLocks noGrp="1" noChangeArrowheads="1"/>
          </p:cNvSpPr>
          <p:nvPr>
            <p:ph type="body" idx="1"/>
          </p:nvPr>
        </p:nvSpPr>
        <p:spPr bwMode="auto">
          <a:xfrm>
            <a:off x="914191" y="4344337"/>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1102" indent="-281102">
              <a:spcBef>
                <a:spcPct val="0"/>
              </a:spcBef>
            </a:pPr>
            <a:endParaRPr lang="en-US" altLang="en-US" sz="1800" dirty="0">
              <a:cs typeface="Arial" panose="020B0604020202020204" pitchFamily="34" charset="0"/>
            </a:endParaRPr>
          </a:p>
        </p:txBody>
      </p:sp>
    </p:spTree>
    <p:extLst>
      <p:ext uri="{BB962C8B-B14F-4D97-AF65-F5344CB8AC3E}">
        <p14:creationId xmlns:p14="http://schemas.microsoft.com/office/powerpoint/2010/main" val="360579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331D0C2-5ECB-4996-BEB8-12B86A4C9D03}" type="datetime1">
              <a:rPr lang="en-US" smtClean="0"/>
              <a:t>12/15/2020</a:t>
            </a:fld>
            <a:endParaRPr lang="en-US" dirty="0"/>
          </a:p>
        </p:txBody>
      </p:sp>
      <p:sp>
        <p:nvSpPr>
          <p:cNvPr id="56627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15</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2760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9FCA41F1-ACFC-4F6A-A33B-90A7D71756F5}" type="datetime1">
              <a:rPr lang="en-US" smtClean="0"/>
              <a:t>12/15/2020</a:t>
            </a:fld>
            <a:endParaRPr lang="en-US" dirty="0"/>
          </a:p>
        </p:txBody>
      </p:sp>
      <p:sp>
        <p:nvSpPr>
          <p:cNvPr id="56627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16</a:t>
            </a:fld>
            <a:endParaRPr lang="en-US" altLang="en-US" dirty="0">
              <a:latin typeface="Verdana" panose="020B0604030504040204" pitchFamily="34" charset="0"/>
            </a:endParaRPr>
          </a:p>
        </p:txBody>
      </p:sp>
    </p:spTree>
    <p:extLst>
      <p:ext uri="{BB962C8B-B14F-4D97-AF65-F5344CB8AC3E}">
        <p14:creationId xmlns:p14="http://schemas.microsoft.com/office/powerpoint/2010/main" val="41972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F17C8B1-E5B8-49FB-A567-C238EDD4A090}" type="datetime1">
              <a:rPr lang="en-US" smtClean="0"/>
              <a:t>12/15/2020</a:t>
            </a:fld>
            <a:endParaRPr lang="en-US" dirty="0"/>
          </a:p>
        </p:txBody>
      </p:sp>
      <p:sp>
        <p:nvSpPr>
          <p:cNvPr id="56627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17</a:t>
            </a:fld>
            <a:endParaRPr lang="en-US" altLang="en-US" dirty="0">
              <a:latin typeface="Verdana" panose="020B0604030504040204" pitchFamily="34" charset="0"/>
            </a:endParaRPr>
          </a:p>
        </p:txBody>
      </p:sp>
    </p:spTree>
    <p:extLst>
      <p:ext uri="{BB962C8B-B14F-4D97-AF65-F5344CB8AC3E}">
        <p14:creationId xmlns:p14="http://schemas.microsoft.com/office/powerpoint/2010/main" val="281186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9254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3D608CD-8939-446E-834C-25B7A6E1E56D}" type="slidenum">
              <a:rPr lang="en-US" altLang="en-US">
                <a:latin typeface="Verdana" panose="020B0604030504040204" pitchFamily="34" charset="0"/>
              </a:rPr>
              <a:pPr algn="r" eaLnBrk="1" hangingPunct="1">
                <a:spcBef>
                  <a:spcPct val="0"/>
                </a:spcBef>
              </a:pPr>
              <a:t>18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3432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76FEA763-BDCC-4D7F-AA4A-9C662A1BA756}"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19</a:t>
            </a:fld>
            <a:endParaRPr lang="en-US" dirty="0"/>
          </a:p>
        </p:txBody>
      </p:sp>
    </p:spTree>
    <p:extLst>
      <p:ext uri="{BB962C8B-B14F-4D97-AF65-F5344CB8AC3E}">
        <p14:creationId xmlns:p14="http://schemas.microsoft.com/office/powerpoint/2010/main" val="214052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B4F6C23C-93D2-4AFE-A52D-B7178CFCD25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20</a:t>
            </a:fld>
            <a:endParaRPr lang="en-US" dirty="0"/>
          </a:p>
        </p:txBody>
      </p:sp>
    </p:spTree>
    <p:extLst>
      <p:ext uri="{BB962C8B-B14F-4D97-AF65-F5344CB8AC3E}">
        <p14:creationId xmlns:p14="http://schemas.microsoft.com/office/powerpoint/2010/main" val="421003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Notes:</a:t>
            </a:r>
          </a:p>
          <a:p>
            <a:r>
              <a:rPr lang="en-US" baseline="0" dirty="0"/>
              <a:t>Add interest income</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D99BA948-C31C-4857-A3A0-9565646A3257}"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21</a:t>
            </a:fld>
            <a:endParaRPr lang="en-US" dirty="0"/>
          </a:p>
        </p:txBody>
      </p:sp>
    </p:spTree>
    <p:extLst>
      <p:ext uri="{BB962C8B-B14F-4D97-AF65-F5344CB8AC3E}">
        <p14:creationId xmlns:p14="http://schemas.microsoft.com/office/powerpoint/2010/main" val="428454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This is a normal distribution where taxable amount of distribution</a:t>
            </a:r>
            <a:r>
              <a:rPr lang="en-US" baseline="0" dirty="0"/>
              <a:t> is given</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F523F68E-C9FE-43BA-AC66-DCF43A6A3EF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22</a:t>
            </a:fld>
            <a:endParaRPr lang="en-US" dirty="0"/>
          </a:p>
        </p:txBody>
      </p:sp>
    </p:spTree>
    <p:extLst>
      <p:ext uri="{BB962C8B-B14F-4D97-AF65-F5344CB8AC3E}">
        <p14:creationId xmlns:p14="http://schemas.microsoft.com/office/powerpoint/2010/main" val="297371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70020"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EE57013-76A1-4469-AC79-1E60047D7E17}" type="slidenum">
              <a:rPr lang="en-US" altLang="en-US">
                <a:latin typeface="Verdana" panose="020B0604030504040204" pitchFamily="34" charset="0"/>
              </a:rPr>
              <a:pPr algn="r" eaLnBrk="1" hangingPunct="1">
                <a:spcBef>
                  <a:spcPct val="0"/>
                </a:spcBef>
              </a:pPr>
              <a:t>5</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1183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23</a:t>
            </a:fld>
            <a:endParaRPr lang="en-US" dirty="0"/>
          </a:p>
        </p:txBody>
      </p:sp>
      <p:sp>
        <p:nvSpPr>
          <p:cNvPr id="5" name="Date Placeholder 4"/>
          <p:cNvSpPr>
            <a:spLocks noGrp="1"/>
          </p:cNvSpPr>
          <p:nvPr>
            <p:ph type="dt" idx="11"/>
          </p:nvPr>
        </p:nvSpPr>
        <p:spPr/>
        <p:txBody>
          <a:bodyPr/>
          <a:lstStyle/>
          <a:p>
            <a:fld id="{CD037CD9-FC25-4B97-8ABE-F2D8C07D936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84310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48CBADE2-EF46-4212-AB90-D58A5FD6EADA}"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25</a:t>
            </a:fld>
            <a:endParaRPr lang="en-US" dirty="0"/>
          </a:p>
        </p:txBody>
      </p:sp>
    </p:spTree>
    <p:extLst>
      <p:ext uri="{BB962C8B-B14F-4D97-AF65-F5344CB8AC3E}">
        <p14:creationId xmlns:p14="http://schemas.microsoft.com/office/powerpoint/2010/main" val="78510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40CC6159-09CF-44FF-9607-99B9A25A1433}"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26</a:t>
            </a:fld>
            <a:endParaRPr lang="en-US" dirty="0"/>
          </a:p>
        </p:txBody>
      </p:sp>
    </p:spTree>
    <p:extLst>
      <p:ext uri="{BB962C8B-B14F-4D97-AF65-F5344CB8AC3E}">
        <p14:creationId xmlns:p14="http://schemas.microsoft.com/office/powerpoint/2010/main" val="1447559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46D960B5-E4AC-4ED3-AAD8-474CB80756D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28</a:t>
            </a:fld>
            <a:endParaRPr lang="en-US" dirty="0"/>
          </a:p>
        </p:txBody>
      </p:sp>
    </p:spTree>
    <p:extLst>
      <p:ext uri="{BB962C8B-B14F-4D97-AF65-F5344CB8AC3E}">
        <p14:creationId xmlns:p14="http://schemas.microsoft.com/office/powerpoint/2010/main" val="8266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31</a:t>
            </a:fld>
            <a:endParaRPr lang="en-US" dirty="0"/>
          </a:p>
        </p:txBody>
      </p:sp>
      <p:sp>
        <p:nvSpPr>
          <p:cNvPr id="5" name="Date Placeholder 4"/>
          <p:cNvSpPr>
            <a:spLocks noGrp="1"/>
          </p:cNvSpPr>
          <p:nvPr>
            <p:ph type="dt" idx="11"/>
          </p:nvPr>
        </p:nvSpPr>
        <p:spPr/>
        <p:txBody>
          <a:bodyPr/>
          <a:lstStyle/>
          <a:p>
            <a:fld id="{F93F731E-BB42-4147-A380-7A1C995BB1D1}"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93849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32</a:t>
            </a:fld>
            <a:endParaRPr lang="en-US" dirty="0"/>
          </a:p>
        </p:txBody>
      </p:sp>
      <p:sp>
        <p:nvSpPr>
          <p:cNvPr id="5" name="Date Placeholder 4"/>
          <p:cNvSpPr>
            <a:spLocks noGrp="1"/>
          </p:cNvSpPr>
          <p:nvPr>
            <p:ph type="dt" idx="11"/>
          </p:nvPr>
        </p:nvSpPr>
        <p:spPr/>
        <p:txBody>
          <a:bodyPr/>
          <a:lstStyle/>
          <a:p>
            <a:fld id="{BDA1C03A-BC46-40A1-B134-115534568D21}"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831340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Notes:</a:t>
            </a:r>
          </a:p>
          <a:p>
            <a:endParaRPr lang="en-US" baseline="0" dirty="0"/>
          </a:p>
          <a:p>
            <a:r>
              <a:rPr lang="en-US" baseline="0" dirty="0"/>
              <a:t>This is an early distribution, exception applies</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C3AD3208-BB7A-48A7-953C-EC6FC718DB56}"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33</a:t>
            </a:fld>
            <a:endParaRPr lang="en-US" dirty="0"/>
          </a:p>
        </p:txBody>
      </p:sp>
    </p:spTree>
    <p:extLst>
      <p:ext uri="{BB962C8B-B14F-4D97-AF65-F5344CB8AC3E}">
        <p14:creationId xmlns:p14="http://schemas.microsoft.com/office/powerpoint/2010/main" val="86884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34</a:t>
            </a:fld>
            <a:endParaRPr lang="en-US" dirty="0"/>
          </a:p>
        </p:txBody>
      </p:sp>
      <p:sp>
        <p:nvSpPr>
          <p:cNvPr id="5" name="Date Placeholder 4"/>
          <p:cNvSpPr>
            <a:spLocks noGrp="1"/>
          </p:cNvSpPr>
          <p:nvPr>
            <p:ph type="dt" idx="11"/>
          </p:nvPr>
        </p:nvSpPr>
        <p:spPr/>
        <p:txBody>
          <a:bodyPr/>
          <a:lstStyle/>
          <a:p>
            <a:fld id="{47F6491C-AE8E-4AC0-80F6-6CA5AD440EA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504103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35</a:t>
            </a:fld>
            <a:endParaRPr lang="en-US" dirty="0"/>
          </a:p>
        </p:txBody>
      </p:sp>
      <p:sp>
        <p:nvSpPr>
          <p:cNvPr id="5" name="Date Placeholder 4"/>
          <p:cNvSpPr>
            <a:spLocks noGrp="1"/>
          </p:cNvSpPr>
          <p:nvPr>
            <p:ph type="dt" idx="11"/>
          </p:nvPr>
        </p:nvSpPr>
        <p:spPr/>
        <p:txBody>
          <a:bodyPr/>
          <a:lstStyle/>
          <a:p>
            <a:fld id="{E7E8AE34-7E23-4208-985B-15E19C5BBB2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05940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Notes:</a:t>
            </a:r>
          </a:p>
          <a:p>
            <a:endParaRPr lang="en-US" baseline="0" dirty="0"/>
          </a:p>
          <a:p>
            <a:r>
              <a:rPr lang="en-US" baseline="0" dirty="0"/>
              <a:t>Note that the IRA box is checked in Box 7 to show that this is a distribution from an IRA</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CA3A9095-7345-4E8F-B098-DB0B86B7C86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36</a:t>
            </a:fld>
            <a:endParaRPr lang="en-US" dirty="0"/>
          </a:p>
        </p:txBody>
      </p:sp>
    </p:spTree>
    <p:extLst>
      <p:ext uri="{BB962C8B-B14F-4D97-AF65-F5344CB8AC3E}">
        <p14:creationId xmlns:p14="http://schemas.microsoft.com/office/powerpoint/2010/main" val="46995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7206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F77D946-E728-44FA-A66E-D87548AA4B83}" type="slidenum">
              <a:rPr lang="en-US" altLang="en-US">
                <a:latin typeface="Verdana" panose="020B0604030504040204" pitchFamily="34" charset="0"/>
              </a:rPr>
              <a:pPr algn="r" eaLnBrk="1" hangingPunct="1">
                <a:spcBef>
                  <a:spcPct val="0"/>
                </a:spcBef>
              </a:pPr>
              <a:t>6</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93317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39</a:t>
            </a:fld>
            <a:endParaRPr lang="en-US" dirty="0"/>
          </a:p>
        </p:txBody>
      </p:sp>
      <p:sp>
        <p:nvSpPr>
          <p:cNvPr id="5" name="Date Placeholder 4"/>
          <p:cNvSpPr>
            <a:spLocks noGrp="1"/>
          </p:cNvSpPr>
          <p:nvPr>
            <p:ph type="dt" idx="11"/>
          </p:nvPr>
        </p:nvSpPr>
        <p:spPr/>
        <p:txBody>
          <a:bodyPr/>
          <a:lstStyle/>
          <a:p>
            <a:fld id="{049F80DD-7DB8-4D91-8BFB-BE83A6B2877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79334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pPr marL="171438" indent="-171438">
              <a:buFont typeface="Arial" panose="020B0604020202020204" pitchFamily="34" charset="0"/>
              <a:buChar char="•"/>
            </a:pPr>
            <a:r>
              <a:rPr lang="en-US" dirty="0"/>
              <a:t>Exception reason codes are on 4012 Page H-4</a:t>
            </a:r>
          </a:p>
          <a:p>
            <a:pPr marL="171438" indent="-171438">
              <a:buFont typeface="Arial" panose="020B0604020202020204" pitchFamily="34" charset="0"/>
              <a:buChar char="•"/>
            </a:pPr>
            <a:r>
              <a:rPr lang="en-US" dirty="0"/>
              <a:t>Note that some exceptions only apply to IRA distributions; some don’t apply to IRA distributions</a:t>
            </a:r>
          </a:p>
          <a:p>
            <a:pPr marL="171438" indent="-171438" defTabSz="914338">
              <a:buFont typeface="Arial" panose="020B0604020202020204" pitchFamily="34" charset="0"/>
              <a:buChar char="•"/>
              <a:defRPr/>
            </a:pPr>
            <a:r>
              <a:rPr lang="en-US" dirty="0"/>
              <a:t>Remember when</a:t>
            </a:r>
            <a:r>
              <a:rPr lang="en-US" baseline="0" dirty="0"/>
              <a:t> the money is withdrawn and when the exception occurs </a:t>
            </a:r>
            <a:r>
              <a:rPr lang="en-US" u="sng" baseline="0" dirty="0"/>
              <a:t>does not always</a:t>
            </a:r>
            <a:r>
              <a:rPr lang="en-US" u="none" baseline="0" dirty="0"/>
              <a:t> have</a:t>
            </a:r>
            <a:r>
              <a:rPr lang="en-US" baseline="0" dirty="0"/>
              <a:t> to happen at the same time.  For example, if the money is withdrawn in February to pay some normal household bills and then in September they incur several medical expenses in excess of the Schedule A threshold, the exception still applies.  </a:t>
            </a:r>
            <a:r>
              <a:rPr lang="en-US" b="1" baseline="0" dirty="0"/>
              <a:t>Note however, that would not be the case if the person became disabled in September.  </a:t>
            </a:r>
            <a:endParaRPr lang="en-US" b="1"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BF40467A-3C93-427E-A747-C26FDE6CF6B2}"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40</a:t>
            </a:fld>
            <a:endParaRPr lang="en-US" dirty="0"/>
          </a:p>
        </p:txBody>
      </p:sp>
    </p:spTree>
    <p:extLst>
      <p:ext uri="{BB962C8B-B14F-4D97-AF65-F5344CB8AC3E}">
        <p14:creationId xmlns:p14="http://schemas.microsoft.com/office/powerpoint/2010/main" val="1936540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Note</a:t>
            </a:r>
            <a:r>
              <a:rPr lang="en-US" baseline="0" dirty="0"/>
              <a:t> that you can apply for an exception for only part of the early distribution penalty or for the entire penalty.  In this case, $2000 of the early distribution was used to pay college tuition.</a:t>
            </a: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41</a:t>
            </a:fld>
            <a:endParaRPr lang="en-US" dirty="0"/>
          </a:p>
        </p:txBody>
      </p:sp>
      <p:sp>
        <p:nvSpPr>
          <p:cNvPr id="5" name="Date Placeholder 4"/>
          <p:cNvSpPr>
            <a:spLocks noGrp="1"/>
          </p:cNvSpPr>
          <p:nvPr>
            <p:ph type="dt" idx="11"/>
          </p:nvPr>
        </p:nvSpPr>
        <p:spPr/>
        <p:txBody>
          <a:bodyPr/>
          <a:lstStyle/>
          <a:p>
            <a:fld id="{9E32229F-1F7A-488F-A9DF-734B2D6C7BCA}"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802646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a:t>
            </a:r>
            <a:r>
              <a:rPr lang="en-US" baseline="0" dirty="0"/>
              <a:t> Notes:</a:t>
            </a: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43</a:t>
            </a:fld>
            <a:endParaRPr lang="en-US" dirty="0"/>
          </a:p>
        </p:txBody>
      </p:sp>
      <p:sp>
        <p:nvSpPr>
          <p:cNvPr id="5" name="Date Placeholder 4"/>
          <p:cNvSpPr>
            <a:spLocks noGrp="1"/>
          </p:cNvSpPr>
          <p:nvPr>
            <p:ph type="dt" idx="11"/>
          </p:nvPr>
        </p:nvSpPr>
        <p:spPr/>
        <p:txBody>
          <a:bodyPr/>
          <a:lstStyle/>
          <a:p>
            <a:fld id="{B7062642-3419-400C-9FE3-67BD80DEE4D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880529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E9198F19-BF2C-4C20-AFB4-5E1DAD92DFA8}"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44</a:t>
            </a:fld>
            <a:endParaRPr lang="en-US" dirty="0"/>
          </a:p>
        </p:txBody>
      </p:sp>
    </p:spTree>
    <p:extLst>
      <p:ext uri="{BB962C8B-B14F-4D97-AF65-F5344CB8AC3E}">
        <p14:creationId xmlns:p14="http://schemas.microsoft.com/office/powerpoint/2010/main" val="1247223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pPr marL="171438" indent="-171438">
              <a:buFont typeface="Arial" panose="020B0604020202020204" pitchFamily="34" charset="0"/>
              <a:buChar char="•"/>
            </a:pPr>
            <a:r>
              <a:rPr lang="en-US" dirty="0"/>
              <a:t>Exception reason codes are on 4012 Page H-4</a:t>
            </a:r>
          </a:p>
          <a:p>
            <a:pPr marL="171438" indent="-171438">
              <a:buFont typeface="Arial" panose="020B0604020202020204" pitchFamily="34" charset="0"/>
              <a:buChar char="•"/>
            </a:pPr>
            <a:r>
              <a:rPr lang="en-US" dirty="0"/>
              <a:t>Note that some exceptions only apply to IRA distributions; some don’t apply to IRA distributions</a:t>
            </a:r>
          </a:p>
          <a:p>
            <a:pPr marL="171438" indent="-171438" defTabSz="914338">
              <a:buFont typeface="Arial" panose="020B0604020202020204" pitchFamily="34" charset="0"/>
              <a:buChar char="•"/>
              <a:defRPr/>
            </a:pPr>
            <a:r>
              <a:rPr lang="en-US" dirty="0"/>
              <a:t>Remember when</a:t>
            </a:r>
            <a:r>
              <a:rPr lang="en-US" baseline="0" dirty="0"/>
              <a:t> the money is withdrawn and when the exception occurs </a:t>
            </a:r>
            <a:r>
              <a:rPr lang="en-US" u="sng" baseline="0" dirty="0"/>
              <a:t>does not always</a:t>
            </a:r>
            <a:r>
              <a:rPr lang="en-US" u="none" baseline="0" dirty="0"/>
              <a:t> have</a:t>
            </a:r>
            <a:r>
              <a:rPr lang="en-US" baseline="0" dirty="0"/>
              <a:t> to happen at the same time.  For example, if the money is withdrawn in February to pay some normal household bills and then in September they incur several medical expenses in excess of the Schedule A threshold, the exception still applies.  </a:t>
            </a:r>
            <a:r>
              <a:rPr lang="en-US" b="1" baseline="0" dirty="0"/>
              <a:t>Note however, that would not be the case if the person became disabled in September.  </a:t>
            </a:r>
            <a:endParaRPr lang="en-US" b="1"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Example Immersion Lesson                                Filing Status and More</a:t>
            </a: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3DA90-E6D6-484D-BBC9-18C556CE79F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12/15/2020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October 28, 2016 LC &amp; Instructor Training</a:t>
            </a:r>
          </a:p>
        </p:txBody>
      </p:sp>
      <p:sp>
        <p:nvSpPr>
          <p:cNvPr id="7" name="Slide Number Placeholder 6"/>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DD564-14E0-4D2A-9E6E-1F396BABCE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494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Notes:</a:t>
            </a:r>
          </a:p>
          <a:p>
            <a:endParaRPr lang="en-US" baseline="0" dirty="0"/>
          </a:p>
          <a:p>
            <a:r>
              <a:rPr lang="en-US" baseline="0" dirty="0"/>
              <a:t>Note that the exception for Medical Expenses states, “Qualified retirement plan distributions up to (1) the amount you paid for unreimbursed medical expenses during the year minus (2) 7.5% of your adjusted gross income (AGI) for the year.”</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EA7ACDFE-B6D2-4FC2-AA67-DCBEFB31F12A}"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46</a:t>
            </a:fld>
            <a:endParaRPr lang="en-US" dirty="0"/>
          </a:p>
        </p:txBody>
      </p:sp>
    </p:spTree>
    <p:extLst>
      <p:ext uri="{BB962C8B-B14F-4D97-AF65-F5344CB8AC3E}">
        <p14:creationId xmlns:p14="http://schemas.microsoft.com/office/powerpoint/2010/main" val="1835768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pPr marL="171438" indent="-171438">
              <a:buFont typeface="Arial" panose="020B0604020202020204" pitchFamily="34" charset="0"/>
              <a:buChar char="•"/>
            </a:pPr>
            <a:r>
              <a:rPr lang="en-US" dirty="0"/>
              <a:t>This is a disability pension.   Probe to find out the minimum retirement</a:t>
            </a:r>
            <a:r>
              <a:rPr lang="en-US" baseline="0" dirty="0"/>
              <a:t> plan for the company that the taxpayer retired from.</a:t>
            </a:r>
            <a:endParaRPr lang="en-US" dirty="0"/>
          </a:p>
          <a:p>
            <a:pPr marL="171438" indent="-171438">
              <a:buFont typeface="Arial" panose="020B0604020202020204" pitchFamily="34" charset="0"/>
              <a:buChar char="•"/>
            </a:pPr>
            <a:r>
              <a:rPr lang="en-US" dirty="0"/>
              <a:t>Note the box that must be checked to move income to the Wages (earned income)</a:t>
            </a:r>
            <a:r>
              <a:rPr lang="en-US" baseline="0" dirty="0"/>
              <a:t> </a:t>
            </a:r>
            <a:r>
              <a:rPr lang="en-US" dirty="0"/>
              <a:t>line</a:t>
            </a:r>
          </a:p>
        </p:txBody>
      </p:sp>
      <p:sp>
        <p:nvSpPr>
          <p:cNvPr id="4" name="Slide Number Placeholder 3"/>
          <p:cNvSpPr>
            <a:spLocks noGrp="1"/>
          </p:cNvSpPr>
          <p:nvPr>
            <p:ph type="sldNum" sz="quarter" idx="10"/>
          </p:nvPr>
        </p:nvSpPr>
        <p:spPr/>
        <p:txBody>
          <a:bodyPr/>
          <a:lstStyle/>
          <a:p>
            <a:fld id="{7CADD564-14E0-4D2A-9E6E-1F396BABCE2F}" type="slidenum">
              <a:rPr lang="en-US" smtClean="0"/>
              <a:t>47</a:t>
            </a:fld>
            <a:endParaRPr lang="en-US" dirty="0"/>
          </a:p>
        </p:txBody>
      </p:sp>
      <p:sp>
        <p:nvSpPr>
          <p:cNvPr id="5" name="Date Placeholder 4"/>
          <p:cNvSpPr>
            <a:spLocks noGrp="1"/>
          </p:cNvSpPr>
          <p:nvPr>
            <p:ph type="dt" idx="11"/>
          </p:nvPr>
        </p:nvSpPr>
        <p:spPr/>
        <p:txBody>
          <a:bodyPr/>
          <a:lstStyle/>
          <a:p>
            <a:fld id="{48306AB6-9A83-4139-A9AB-672FFCC92977}"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555151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2326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7CC86AD-C447-47E8-A55D-EC22B34F5092}" type="slidenum">
              <a:rPr lang="en-US" altLang="en-US">
                <a:latin typeface="Verdana" panose="020B0604030504040204" pitchFamily="34" charset="0"/>
              </a:rPr>
              <a:pPr algn="r" eaLnBrk="1" hangingPunct="1">
                <a:spcBef>
                  <a:spcPct val="0"/>
                </a:spcBef>
              </a:pPr>
              <a:t>48</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85610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2326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7CC86AD-C447-47E8-A55D-EC22B34F5092}" type="slidenum">
              <a:rPr lang="en-US" altLang="en-US">
                <a:latin typeface="Verdana" panose="020B0604030504040204" pitchFamily="34" charset="0"/>
              </a:rPr>
              <a:pPr algn="r" eaLnBrk="1" hangingPunct="1">
                <a:spcBef>
                  <a:spcPct val="0"/>
                </a:spcBef>
              </a:pPr>
              <a:t>49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5263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26627" name="Date Placeholder 2"/>
          <p:cNvSpPr>
            <a:spLocks noGrp="1"/>
          </p:cNvSpPr>
          <p:nvPr>
            <p:ph type="dt" sz="quarter" idx="1"/>
          </p:nvPr>
        </p:nvSpPr>
        <p:spPr bwMode="auto">
          <a:ln>
            <a:miter lim="800000"/>
            <a:headEnd/>
            <a:tailEnd/>
          </a:ln>
        </p:spPr>
        <p:txBody>
          <a:bodyPr/>
          <a:lstStyle/>
          <a:p>
            <a:pPr>
              <a:defRPr/>
            </a:pPr>
            <a:fld id="{539FE3A7-DF03-45C8-AF31-87DDCE030EF1}" type="datetime1">
              <a:rPr lang="en-US" smtClean="0"/>
              <a:t>12/15/2020</a:t>
            </a:fld>
            <a:endParaRPr lang="en-US" dirty="0"/>
          </a:p>
        </p:txBody>
      </p:sp>
      <p:sp>
        <p:nvSpPr>
          <p:cNvPr id="474116" name="Rectangle 7"/>
          <p:cNvSpPr txBox="1">
            <a:spLocks noGrp="1" noChangeArrowheads="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89D049-DE37-4923-8163-C8327A0AFD54}" type="slidenum">
              <a:rPr lang="en-US" altLang="en-US">
                <a:latin typeface="Arial" panose="020B0604020202020204" pitchFamily="34" charset="0"/>
              </a:rPr>
              <a:pPr algn="r" eaLnBrk="1" hangingPunct="1">
                <a:spcBef>
                  <a:spcPct val="0"/>
                </a:spcBef>
              </a:pPr>
              <a:t>7</a:t>
            </a:fld>
            <a:endParaRPr lang="en-US" altLang="en-US" dirty="0">
              <a:latin typeface="Arial" panose="020B0604020202020204" pitchFamily="34" charset="0"/>
            </a:endParaRPr>
          </a:p>
        </p:txBody>
      </p:sp>
      <p:sp>
        <p:nvSpPr>
          <p:cNvPr id="474117"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8" name="Rectangle 3"/>
          <p:cNvSpPr>
            <a:spLocks noGrp="1" noChangeArrowheads="1"/>
          </p:cNvSpPr>
          <p:nvPr>
            <p:ph type="body" idx="1"/>
          </p:nvPr>
        </p:nvSpPr>
        <p:spPr bwMode="auto">
          <a:xfrm>
            <a:off x="914191" y="4344337"/>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Arial" pitchFamily="34" charset="0"/>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1189471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This is a disability pension.</a:t>
            </a:r>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506CA014-16FC-478E-8A07-11D2D9312FF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50</a:t>
            </a:fld>
            <a:endParaRPr lang="en-US" dirty="0"/>
          </a:p>
        </p:txBody>
      </p:sp>
    </p:spTree>
    <p:extLst>
      <p:ext uri="{BB962C8B-B14F-4D97-AF65-F5344CB8AC3E}">
        <p14:creationId xmlns:p14="http://schemas.microsoft.com/office/powerpoint/2010/main" val="246782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55</a:t>
            </a:fld>
            <a:endParaRPr lang="en-US" dirty="0"/>
          </a:p>
        </p:txBody>
      </p:sp>
      <p:sp>
        <p:nvSpPr>
          <p:cNvPr id="5" name="Date Placeholder 4"/>
          <p:cNvSpPr>
            <a:spLocks noGrp="1"/>
          </p:cNvSpPr>
          <p:nvPr>
            <p:ph type="dt" idx="11"/>
          </p:nvPr>
        </p:nvSpPr>
        <p:spPr/>
        <p:txBody>
          <a:bodyPr/>
          <a:lstStyle/>
          <a:p>
            <a:fld id="{13BFEFD3-D857-460C-86A1-D32A60AA908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156372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56</a:t>
            </a:fld>
            <a:endParaRPr lang="en-US" dirty="0"/>
          </a:p>
        </p:txBody>
      </p:sp>
      <p:sp>
        <p:nvSpPr>
          <p:cNvPr id="5" name="Date Placeholder 4"/>
          <p:cNvSpPr>
            <a:spLocks noGrp="1"/>
          </p:cNvSpPr>
          <p:nvPr>
            <p:ph type="dt" idx="11"/>
          </p:nvPr>
        </p:nvSpPr>
        <p:spPr/>
        <p:txBody>
          <a:bodyPr/>
          <a:lstStyle/>
          <a:p>
            <a:fld id="{705A37D5-AE77-41B2-BFD5-39307B3DC3D4}"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910918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Don’t forget to change the interest income back to $2,600 after this step</a:t>
            </a:r>
          </a:p>
        </p:txBody>
      </p:sp>
      <p:sp>
        <p:nvSpPr>
          <p:cNvPr id="4" name="Slide Number Placeholder 3"/>
          <p:cNvSpPr>
            <a:spLocks noGrp="1"/>
          </p:cNvSpPr>
          <p:nvPr>
            <p:ph type="sldNum" sz="quarter" idx="10"/>
          </p:nvPr>
        </p:nvSpPr>
        <p:spPr/>
        <p:txBody>
          <a:bodyPr/>
          <a:lstStyle/>
          <a:p>
            <a:fld id="{7CADD564-14E0-4D2A-9E6E-1F396BABCE2F}" type="slidenum">
              <a:rPr lang="en-US" smtClean="0"/>
              <a:t>57</a:t>
            </a:fld>
            <a:endParaRPr lang="en-US" dirty="0"/>
          </a:p>
        </p:txBody>
      </p:sp>
      <p:sp>
        <p:nvSpPr>
          <p:cNvPr id="5" name="Date Placeholder 4"/>
          <p:cNvSpPr>
            <a:spLocks noGrp="1"/>
          </p:cNvSpPr>
          <p:nvPr>
            <p:ph type="dt" idx="11"/>
          </p:nvPr>
        </p:nvSpPr>
        <p:spPr/>
        <p:txBody>
          <a:bodyPr/>
          <a:lstStyle/>
          <a:p>
            <a:fld id="{4FEC14E4-9B79-4674-9B69-B89644DC63EF}"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4041527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a:t>
            </a:r>
            <a:r>
              <a:rPr lang="en-US" baseline="0" dirty="0"/>
              <a:t> Notes:</a:t>
            </a:r>
          </a:p>
          <a:p>
            <a:endParaRPr lang="en-US" baseline="0" dirty="0"/>
          </a:p>
          <a:p>
            <a:pPr algn="l"/>
            <a:r>
              <a:rPr lang="en-US" baseline="0" dirty="0"/>
              <a:t>In this scenario, the taxpayer has reached minimum retirement age for the company.  The disability pension is now reported as a regular pension on 1040 Line 4b</a:t>
            </a:r>
          </a:p>
          <a:p>
            <a:pPr marL="628607" lvl="1" indent="-171438">
              <a:buFont typeface="Arial" panose="020B0604020202020204" pitchFamily="34" charset="0"/>
              <a:buChar char="•"/>
            </a:pPr>
            <a:r>
              <a:rPr lang="en-US" baseline="0" dirty="0"/>
              <a:t>No longer reported as wages </a:t>
            </a:r>
          </a:p>
          <a:p>
            <a:pPr marL="628607" lvl="1" indent="-171438">
              <a:buFont typeface="Arial" panose="020B0604020202020204" pitchFamily="34" charset="0"/>
              <a:buChar char="•"/>
            </a:pPr>
            <a:r>
              <a:rPr lang="en-US" baseline="0" dirty="0"/>
              <a:t>No longer has earned income for EIC</a:t>
            </a: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58</a:t>
            </a:fld>
            <a:endParaRPr lang="en-US" dirty="0"/>
          </a:p>
        </p:txBody>
      </p:sp>
      <p:sp>
        <p:nvSpPr>
          <p:cNvPr id="5" name="Date Placeholder 4"/>
          <p:cNvSpPr>
            <a:spLocks noGrp="1"/>
          </p:cNvSpPr>
          <p:nvPr>
            <p:ph type="dt" idx="11"/>
          </p:nvPr>
        </p:nvSpPr>
        <p:spPr/>
        <p:txBody>
          <a:bodyPr/>
          <a:lstStyle/>
          <a:p>
            <a:fld id="{1ED20D8C-4718-4D2C-A753-705D26739347}"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4148056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Instructor</a:t>
            </a:r>
            <a:r>
              <a:rPr lang="en-US" altLang="en-US" baseline="0" dirty="0">
                <a:cs typeface="Arial" panose="020B0604020202020204" pitchFamily="34" charset="0"/>
              </a:rPr>
              <a:t> Notes:</a:t>
            </a:r>
          </a:p>
          <a:p>
            <a:endParaRPr lang="en-US" altLang="en-US" baseline="0" dirty="0">
              <a:cs typeface="Arial" panose="020B0604020202020204" pitchFamily="34" charset="0"/>
            </a:endParaRPr>
          </a:p>
          <a:p>
            <a:r>
              <a:rPr lang="en-US" altLang="en-US" baseline="0" dirty="0">
                <a:cs typeface="Arial" panose="020B0604020202020204" pitchFamily="34" charset="0"/>
              </a:rPr>
              <a:t>Discuss the different ways the taxpayer can transfer money from one tax-deferred plant to another</a:t>
            </a:r>
          </a:p>
          <a:p>
            <a:pPr marL="628607" lvl="1" indent="-171438">
              <a:buFont typeface="Arial" panose="020B0604020202020204" pitchFamily="34" charset="0"/>
              <a:buChar char="•"/>
            </a:pPr>
            <a:r>
              <a:rPr lang="en-US" altLang="en-US" baseline="0" dirty="0">
                <a:cs typeface="Arial" panose="020B0604020202020204" pitchFamily="34" charset="0"/>
              </a:rPr>
              <a:t>Discuss how the distribution would be reported by the trustee</a:t>
            </a:r>
          </a:p>
          <a:p>
            <a:pPr marL="628607" lvl="1" indent="-171438">
              <a:buFont typeface="Arial" panose="020B0604020202020204" pitchFamily="34" charset="0"/>
              <a:buChar char="•"/>
            </a:pPr>
            <a:r>
              <a:rPr lang="en-US" altLang="en-US" baseline="0" dirty="0">
                <a:cs typeface="Arial" panose="020B0604020202020204" pitchFamily="34" charset="0"/>
              </a:rPr>
              <a:t>Discuss the rules that must be followed in each scenario</a:t>
            </a:r>
          </a:p>
          <a:p>
            <a:pPr marL="628607" lvl="1" indent="-171438">
              <a:buFont typeface="Arial" panose="020B0604020202020204" pitchFamily="34" charset="0"/>
              <a:buChar char="•"/>
            </a:pPr>
            <a:r>
              <a:rPr lang="en-US" altLang="en-US" baseline="0" dirty="0">
                <a:cs typeface="Arial" panose="020B0604020202020204" pitchFamily="34" charset="0"/>
              </a:rPr>
              <a:t>Discuss potential issues that could arise</a:t>
            </a:r>
            <a:endParaRPr lang="en-US" altLang="en-US" dirty="0">
              <a:cs typeface="Arial" panose="020B0604020202020204" pitchFamily="34" charset="0"/>
            </a:endParaRPr>
          </a:p>
        </p:txBody>
      </p:sp>
      <p:sp>
        <p:nvSpPr>
          <p:cNvPr id="523268"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7CC86AD-C447-47E8-A55D-EC22B34F5092}" type="slidenum">
              <a:rPr lang="en-US" altLang="en-US">
                <a:latin typeface="Verdana" panose="020B0604030504040204" pitchFamily="34" charset="0"/>
              </a:rPr>
              <a:pPr algn="r" eaLnBrk="1" hangingPunct="1">
                <a:spcBef>
                  <a:spcPct val="0"/>
                </a:spcBef>
              </a:pPr>
              <a:t>60</a:t>
            </a:fld>
            <a:endParaRPr lang="en-US" altLang="en-US" dirty="0">
              <a:latin typeface="Verdana" panose="020B0604030504040204" pitchFamily="34" charset="0"/>
            </a:endParaRPr>
          </a:p>
        </p:txBody>
      </p:sp>
    </p:spTree>
    <p:extLst>
      <p:ext uri="{BB962C8B-B14F-4D97-AF65-F5344CB8AC3E}">
        <p14:creationId xmlns:p14="http://schemas.microsoft.com/office/powerpoint/2010/main" val="3858207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cs typeface="Arial" panose="020B0604020202020204" pitchFamily="34" charset="0"/>
              </a:rPr>
              <a:t>Instructor</a:t>
            </a:r>
            <a:r>
              <a:rPr lang="en-US" altLang="en-US" baseline="0" dirty="0">
                <a:cs typeface="Arial" panose="020B0604020202020204" pitchFamily="34" charset="0"/>
              </a:rPr>
              <a:t> Notes:</a:t>
            </a:r>
          </a:p>
          <a:p>
            <a:pPr>
              <a:buFontTx/>
              <a:buNone/>
            </a:pPr>
            <a:endParaRPr lang="en-US" altLang="en-US" baseline="0" dirty="0">
              <a:cs typeface="Arial" panose="020B0604020202020204" pitchFamily="34" charset="0"/>
            </a:endParaRPr>
          </a:p>
          <a:p>
            <a:pPr>
              <a:buFontTx/>
              <a:buNone/>
            </a:pPr>
            <a:r>
              <a:rPr lang="en-US" altLang="en-US" dirty="0">
                <a:cs typeface="Arial" panose="020B0604020202020204" pitchFamily="34" charset="0"/>
              </a:rPr>
              <a:t>The easiest way for a taxpayer to transfer money from one trustee to another is to go to new trustee &amp; ask for this to be done electronically</a:t>
            </a:r>
          </a:p>
          <a:p>
            <a:pPr>
              <a:buFontTx/>
              <a:buNone/>
            </a:pPr>
            <a:endParaRPr lang="en-US" altLang="en-US" dirty="0">
              <a:cs typeface="Arial" panose="020B0604020202020204" pitchFamily="34" charset="0"/>
            </a:endParaRPr>
          </a:p>
        </p:txBody>
      </p:sp>
      <p:sp>
        <p:nvSpPr>
          <p:cNvPr id="525316"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AF6E59-B020-49A6-95B7-1549B3BEA966}" type="slidenum">
              <a:rPr lang="en-US" altLang="en-US">
                <a:latin typeface="Verdana" panose="020B0604030504040204" pitchFamily="34" charset="0"/>
              </a:rPr>
              <a:pPr algn="r" eaLnBrk="1" hangingPunct="1">
                <a:spcBef>
                  <a:spcPct val="0"/>
                </a:spcBef>
              </a:pPr>
              <a:t>61</a:t>
            </a:fld>
            <a:endParaRPr lang="en-US" altLang="en-US" dirty="0">
              <a:latin typeface="Verdana" panose="020B0604030504040204" pitchFamily="34" charset="0"/>
            </a:endParaRPr>
          </a:p>
        </p:txBody>
      </p:sp>
    </p:spTree>
    <p:extLst>
      <p:ext uri="{BB962C8B-B14F-4D97-AF65-F5344CB8AC3E}">
        <p14:creationId xmlns:p14="http://schemas.microsoft.com/office/powerpoint/2010/main" val="2264912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pPr>
            <a:r>
              <a:rPr lang="en-US" altLang="en-US" dirty="0">
                <a:cs typeface="Arial" panose="020B0604020202020204" pitchFamily="34" charset="0"/>
              </a:rPr>
              <a:t>Instructor Notes:</a:t>
            </a:r>
          </a:p>
          <a:p>
            <a:pPr>
              <a:buFont typeface="Arial" pitchFamily="34" charset="0"/>
              <a:buNone/>
            </a:pPr>
            <a:endParaRPr lang="en-US" altLang="en-US" dirty="0">
              <a:cs typeface="Arial" panose="020B0604020202020204" pitchFamily="34" charset="0"/>
            </a:endParaRPr>
          </a:p>
          <a:p>
            <a:pPr>
              <a:buFont typeface="Arial" pitchFamily="34" charset="0"/>
              <a:buNone/>
            </a:pPr>
            <a:r>
              <a:rPr lang="en-US" altLang="en-US" dirty="0">
                <a:cs typeface="Arial" panose="020B0604020202020204" pitchFamily="34" charset="0"/>
              </a:rPr>
              <a:t>Situation usually happens when taxpayer retires and moves money from the company’s 401k into an IRA so that he/she can control investment choices</a:t>
            </a:r>
          </a:p>
        </p:txBody>
      </p:sp>
      <p:sp>
        <p:nvSpPr>
          <p:cNvPr id="527364"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C238100-8FA4-475C-B26B-0FA7F6D927A7}" type="slidenum">
              <a:rPr lang="en-US" altLang="en-US">
                <a:latin typeface="Verdana" panose="020B0604030504040204" pitchFamily="34" charset="0"/>
              </a:rPr>
              <a:pPr algn="r" eaLnBrk="1" hangingPunct="1">
                <a:spcBef>
                  <a:spcPct val="0"/>
                </a:spcBef>
              </a:pPr>
              <a:t>62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95030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cs typeface="Arial" panose="020B0604020202020204" pitchFamily="34" charset="0"/>
              </a:rPr>
              <a:t>Instructor</a:t>
            </a:r>
            <a:r>
              <a:rPr lang="en-US" altLang="en-US" baseline="0" dirty="0">
                <a:cs typeface="Arial" panose="020B0604020202020204" pitchFamily="34" charset="0"/>
              </a:rPr>
              <a:t> Notes:</a:t>
            </a:r>
          </a:p>
          <a:p>
            <a:pPr>
              <a:buFontTx/>
              <a:buNone/>
            </a:pPr>
            <a:endParaRPr lang="en-US" altLang="en-US" baseline="0" dirty="0">
              <a:cs typeface="Arial" panose="020B0604020202020204" pitchFamily="34" charset="0"/>
            </a:endParaRPr>
          </a:p>
          <a:p>
            <a:pPr>
              <a:buFontTx/>
              <a:buNone/>
            </a:pPr>
            <a:r>
              <a:rPr lang="en-US" altLang="en-US" dirty="0">
                <a:cs typeface="Arial" panose="020B0604020202020204" pitchFamily="34" charset="0"/>
              </a:rPr>
              <a:t>This frequently happens when taxpayer goes to original trustee, closes out IRA, and then goes to a new trustee to open a new IRA</a:t>
            </a:r>
          </a:p>
        </p:txBody>
      </p:sp>
      <p:sp>
        <p:nvSpPr>
          <p:cNvPr id="529412"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89C3CB-33F7-4037-A888-7C74F530CF5A}" type="slidenum">
              <a:rPr lang="en-US" altLang="en-US">
                <a:latin typeface="Verdana" panose="020B0604030504040204" pitchFamily="34" charset="0"/>
              </a:rPr>
              <a:pPr algn="r" eaLnBrk="1" hangingPunct="1">
                <a:spcBef>
                  <a:spcPct val="0"/>
                </a:spcBef>
              </a:pPr>
              <a:t>63</a:t>
            </a:fld>
            <a:endParaRPr lang="en-US" altLang="en-US" dirty="0">
              <a:latin typeface="Verdana" panose="020B0604030504040204" pitchFamily="34" charset="0"/>
            </a:endParaRPr>
          </a:p>
        </p:txBody>
      </p:sp>
    </p:spTree>
    <p:extLst>
      <p:ext uri="{BB962C8B-B14F-4D97-AF65-F5344CB8AC3E}">
        <p14:creationId xmlns:p14="http://schemas.microsoft.com/office/powerpoint/2010/main" val="3917692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29412"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89C3CB-33F7-4037-A888-7C74F530CF5A}" type="slidenum">
              <a:rPr lang="en-US" altLang="en-US">
                <a:latin typeface="Verdana" panose="020B0604030504040204" pitchFamily="34" charset="0"/>
              </a:rPr>
              <a:pPr algn="r" eaLnBrk="1" hangingPunct="1">
                <a:spcBef>
                  <a:spcPct val="0"/>
                </a:spcBef>
              </a:pPr>
              <a:t>64</a:t>
            </a:fld>
            <a:endParaRPr lang="en-US" altLang="en-US" dirty="0">
              <a:latin typeface="Verdana" panose="020B0604030504040204" pitchFamily="34" charset="0"/>
            </a:endParaRPr>
          </a:p>
        </p:txBody>
      </p:sp>
    </p:spTree>
    <p:extLst>
      <p:ext uri="{BB962C8B-B14F-4D97-AF65-F5344CB8AC3E}">
        <p14:creationId xmlns:p14="http://schemas.microsoft.com/office/powerpoint/2010/main" val="230063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E075FB38-A787-43BD-9E58-6921C6D0B72D}" type="datetime1">
              <a:rPr lang="en-US" smtClean="0"/>
              <a:t>12/15/2020</a:t>
            </a:fld>
            <a:endParaRPr lang="en-US" dirty="0"/>
          </a:p>
        </p:txBody>
      </p:sp>
      <p:sp>
        <p:nvSpPr>
          <p:cNvPr id="476164" name="Rectangle 7"/>
          <p:cNvSpPr txBox="1">
            <a:spLocks noGrp="1" noChangeArrowheads="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FDEA2FE-C0FA-4A95-B735-DE41048A48CD}" type="slidenum">
              <a:rPr lang="en-US" altLang="en-US">
                <a:latin typeface="Arial" panose="020B0604020202020204" pitchFamily="34" charset="0"/>
              </a:rPr>
              <a:pPr algn="r" eaLnBrk="1" hangingPunct="1">
                <a:spcBef>
                  <a:spcPct val="0"/>
                </a:spcBef>
              </a:pPr>
              <a:t>8</a:t>
            </a:fld>
            <a:endParaRPr lang="en-US" altLang="en-US" dirty="0">
              <a:latin typeface="Arial" panose="020B0604020202020204" pitchFamily="34" charset="0"/>
            </a:endParaRPr>
          </a:p>
        </p:txBody>
      </p:sp>
      <p:sp>
        <p:nvSpPr>
          <p:cNvPr id="476165"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6" name="Rectangle 3"/>
          <p:cNvSpPr>
            <a:spLocks noGrp="1" noChangeArrowheads="1"/>
          </p:cNvSpPr>
          <p:nvPr>
            <p:ph type="body" idx="1"/>
          </p:nvPr>
        </p:nvSpPr>
        <p:spPr bwMode="auto">
          <a:xfrm>
            <a:off x="914191" y="4344337"/>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102686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529412"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89C3CB-33F7-4037-A888-7C74F530CF5A}" type="slidenum">
              <a:rPr lang="en-US" altLang="en-US">
                <a:latin typeface="Verdana" panose="020B0604030504040204" pitchFamily="34" charset="0"/>
              </a:rPr>
              <a:pPr algn="r" eaLnBrk="1" hangingPunct="1">
                <a:spcBef>
                  <a:spcPct val="0"/>
                </a:spcBef>
              </a:pPr>
              <a:t>65</a:t>
            </a:fld>
            <a:endParaRPr lang="en-US" altLang="en-US" dirty="0">
              <a:latin typeface="Verdana" panose="020B0604030504040204" pitchFamily="34" charset="0"/>
            </a:endParaRPr>
          </a:p>
        </p:txBody>
      </p:sp>
    </p:spTree>
    <p:extLst>
      <p:ext uri="{BB962C8B-B14F-4D97-AF65-F5344CB8AC3E}">
        <p14:creationId xmlns:p14="http://schemas.microsoft.com/office/powerpoint/2010/main" val="37134688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66</a:t>
            </a:fld>
            <a:endParaRPr lang="en-US" dirty="0"/>
          </a:p>
        </p:txBody>
      </p:sp>
      <p:sp>
        <p:nvSpPr>
          <p:cNvPr id="5" name="Date Placeholder 4"/>
          <p:cNvSpPr>
            <a:spLocks noGrp="1"/>
          </p:cNvSpPr>
          <p:nvPr>
            <p:ph type="dt" idx="11"/>
          </p:nvPr>
        </p:nvSpPr>
        <p:spPr/>
        <p:txBody>
          <a:bodyPr/>
          <a:lstStyle/>
          <a:p>
            <a:fld id="{A5174A2A-A05B-4DA6-98C4-EE9EF8840E8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790039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pPr marL="171438" indent="-171438">
              <a:buFont typeface="Arial" panose="020B0604020202020204" pitchFamily="34" charset="0"/>
              <a:buChar char="•"/>
            </a:pPr>
            <a:r>
              <a:rPr lang="en-US" dirty="0"/>
              <a:t>Explain that the distribution amount includes employee’s contributions, employer’s contributions,</a:t>
            </a:r>
            <a:r>
              <a:rPr lang="en-US" baseline="0" dirty="0"/>
              <a:t> and earnings</a:t>
            </a:r>
            <a:endParaRPr lang="en-US" dirty="0"/>
          </a:p>
          <a:p>
            <a:pPr marL="171438" indent="-171438">
              <a:buFont typeface="Arial" panose="020B0604020202020204" pitchFamily="34" charset="0"/>
              <a:buChar char="•"/>
            </a:pPr>
            <a:r>
              <a:rPr lang="en-US" dirty="0"/>
              <a:t>Employee’s contributions were taxed when put in.  Employer’s contributions and earnings</a:t>
            </a:r>
            <a:r>
              <a:rPr lang="en-US" baseline="0" dirty="0"/>
              <a:t> have been accumulating tax deferred</a:t>
            </a:r>
          </a:p>
          <a:p>
            <a:pPr marL="171438" indent="-171438">
              <a:buFont typeface="Arial" panose="020B0604020202020204" pitchFamily="34" charset="0"/>
              <a:buChar char="•"/>
            </a:pPr>
            <a:r>
              <a:rPr lang="en-US" dirty="0"/>
              <a:t>Discuss the concept of amortizing the employee’s after-tax contributions shown in Box 9b</a:t>
            </a:r>
          </a:p>
        </p:txBody>
      </p:sp>
      <p:sp>
        <p:nvSpPr>
          <p:cNvPr id="4" name="Slide Number Placeholder 3"/>
          <p:cNvSpPr>
            <a:spLocks noGrp="1"/>
          </p:cNvSpPr>
          <p:nvPr>
            <p:ph type="sldNum" sz="quarter" idx="10"/>
          </p:nvPr>
        </p:nvSpPr>
        <p:spPr/>
        <p:txBody>
          <a:bodyPr/>
          <a:lstStyle/>
          <a:p>
            <a:fld id="{7CADD564-14E0-4D2A-9E6E-1F396BABCE2F}" type="slidenum">
              <a:rPr lang="en-US" smtClean="0"/>
              <a:t>67</a:t>
            </a:fld>
            <a:endParaRPr lang="en-US" dirty="0"/>
          </a:p>
        </p:txBody>
      </p:sp>
      <p:sp>
        <p:nvSpPr>
          <p:cNvPr id="5" name="Date Placeholder 4"/>
          <p:cNvSpPr>
            <a:spLocks noGrp="1"/>
          </p:cNvSpPr>
          <p:nvPr>
            <p:ph type="dt" idx="11"/>
          </p:nvPr>
        </p:nvSpPr>
        <p:spPr/>
        <p:txBody>
          <a:bodyPr/>
          <a:lstStyle/>
          <a:p>
            <a:fld id="{3F306C2F-0188-4FF7-A401-E3F907F76FF0}"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019375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68</a:t>
            </a:fld>
            <a:endParaRPr lang="en-US" dirty="0"/>
          </a:p>
        </p:txBody>
      </p:sp>
      <p:sp>
        <p:nvSpPr>
          <p:cNvPr id="5" name="Date Placeholder 4"/>
          <p:cNvSpPr>
            <a:spLocks noGrp="1"/>
          </p:cNvSpPr>
          <p:nvPr>
            <p:ph type="dt" idx="11"/>
          </p:nvPr>
        </p:nvSpPr>
        <p:spPr/>
        <p:txBody>
          <a:bodyPr/>
          <a:lstStyle/>
          <a:p>
            <a:fld id="{6C000DC9-5D23-4877-8899-3C4E484D51B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062996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D1246C0F-FF05-4BD8-8DA4-25E2235D76C2}"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69</a:t>
            </a:fld>
            <a:endParaRPr lang="en-US" dirty="0"/>
          </a:p>
        </p:txBody>
      </p:sp>
    </p:spTree>
    <p:extLst>
      <p:ext uri="{BB962C8B-B14F-4D97-AF65-F5344CB8AC3E}">
        <p14:creationId xmlns:p14="http://schemas.microsoft.com/office/powerpoint/2010/main" val="3114740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pPr marL="171438" indent="-171438">
              <a:buFont typeface="Arial" panose="020B0604020202020204" pitchFamily="34" charset="0"/>
              <a:buChar char="•"/>
            </a:pPr>
            <a:r>
              <a:rPr lang="en-US" dirty="0"/>
              <a:t>Demonstrate how to find the Bogart Annuity calculator on TaxPrep4Free</a:t>
            </a:r>
          </a:p>
          <a:p>
            <a:pPr marL="171438" indent="-171438">
              <a:buFont typeface="Arial" panose="020B0604020202020204" pitchFamily="34" charset="0"/>
              <a:buChar char="•"/>
            </a:pPr>
            <a:r>
              <a:rPr lang="en-US" dirty="0"/>
              <a:t>Explain why the Bogart calculator is preferable to the TaxSlayer Simplified Worksheet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70</a:t>
            </a:fld>
            <a:endParaRPr lang="en-US" dirty="0"/>
          </a:p>
        </p:txBody>
      </p:sp>
      <p:sp>
        <p:nvSpPr>
          <p:cNvPr id="5" name="Date Placeholder 4"/>
          <p:cNvSpPr>
            <a:spLocks noGrp="1"/>
          </p:cNvSpPr>
          <p:nvPr>
            <p:ph type="dt" idx="11"/>
          </p:nvPr>
        </p:nvSpPr>
        <p:spPr/>
        <p:txBody>
          <a:bodyPr/>
          <a:lstStyle/>
          <a:p>
            <a:fld id="{73E04BDB-740A-4638-8CCF-26F36C0091B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812829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38" indent="-171438">
              <a:buFont typeface="Arial" panose="020B0604020202020204" pitchFamily="34" charset="0"/>
              <a:buChar char="•"/>
            </a:pPr>
            <a:r>
              <a:rPr lang="en-US" dirty="0"/>
              <a:t>This is a pension where taxable amount must be calculate</a:t>
            </a:r>
            <a:r>
              <a:rPr lang="en-US" baseline="0" dirty="0"/>
              <a:t>d using the Bogart Annuity Calculator</a:t>
            </a:r>
          </a:p>
          <a:p>
            <a:pPr marL="171438" indent="-171438">
              <a:buFont typeface="Arial" panose="020B0604020202020204" pitchFamily="34" charset="0"/>
              <a:buChar char="•"/>
            </a:pPr>
            <a:r>
              <a:rPr lang="en-US" baseline="0" dirty="0"/>
              <a:t>The employee’s after-tax pension contributions are shown in Box 9b</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6C34443C-BAA4-4AB0-B6E0-F0094328286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71</a:t>
            </a:fld>
            <a:endParaRPr lang="en-US" dirty="0"/>
          </a:p>
        </p:txBody>
      </p:sp>
    </p:spTree>
    <p:extLst>
      <p:ext uri="{BB962C8B-B14F-4D97-AF65-F5344CB8AC3E}">
        <p14:creationId xmlns:p14="http://schemas.microsoft.com/office/powerpoint/2010/main" val="3388056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pPr marL="171438" indent="-171438">
              <a:buFont typeface="Arial" panose="020B0604020202020204" pitchFamily="34" charset="0"/>
              <a:buChar char="•"/>
            </a:pPr>
            <a:r>
              <a:rPr lang="en-US" dirty="0"/>
              <a:t>Discuss what needs to be entered into the Bogart calculator</a:t>
            </a:r>
          </a:p>
          <a:p>
            <a:pPr marL="171438" indent="-171438">
              <a:buFont typeface="Arial" panose="020B0604020202020204" pitchFamily="34" charset="0"/>
              <a:buChar char="•"/>
            </a:pPr>
            <a:r>
              <a:rPr lang="en-US" dirty="0"/>
              <a:t>Discuss why it is preferable to use the Bogart </a:t>
            </a:r>
            <a:r>
              <a:rPr lang="en-US" baseline="0" dirty="0"/>
              <a:t>calculator over the TaxSlayer Simplified Method Worksheet</a:t>
            </a:r>
            <a:r>
              <a:rPr lang="en-US" dirty="0"/>
              <a:t> </a:t>
            </a:r>
          </a:p>
          <a:p>
            <a:pPr marL="171438" indent="-171438">
              <a:buFont typeface="Arial" panose="020B0604020202020204" pitchFamily="34" charset="0"/>
              <a:buChar char="•"/>
            </a:pPr>
            <a:r>
              <a:rPr lang="en-US" dirty="0"/>
              <a:t>Have</a:t>
            </a:r>
            <a:r>
              <a:rPr lang="en-US" baseline="0" dirty="0"/>
              <a:t> students complete the entries themselves</a:t>
            </a: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72</a:t>
            </a:fld>
            <a:endParaRPr lang="en-US" dirty="0"/>
          </a:p>
        </p:txBody>
      </p:sp>
      <p:sp>
        <p:nvSpPr>
          <p:cNvPr id="5" name="Date Placeholder 4"/>
          <p:cNvSpPr>
            <a:spLocks noGrp="1"/>
          </p:cNvSpPr>
          <p:nvPr>
            <p:ph type="dt" idx="11"/>
          </p:nvPr>
        </p:nvSpPr>
        <p:spPr/>
        <p:txBody>
          <a:bodyPr/>
          <a:lstStyle/>
          <a:p>
            <a:fld id="{0256151F-A1EB-420D-B735-206A9F22E428}"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4122223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pPr marL="171438" indent="-171438">
              <a:buFont typeface="Arial" panose="020B0604020202020204" pitchFamily="34" charset="0"/>
              <a:buChar char="•"/>
            </a:pPr>
            <a:r>
              <a:rPr lang="en-US" dirty="0"/>
              <a:t>Discuss the results that the Bogart</a:t>
            </a:r>
            <a:r>
              <a:rPr lang="en-US" baseline="0" dirty="0"/>
              <a:t> calculator produces</a:t>
            </a:r>
          </a:p>
          <a:p>
            <a:pPr marL="171438" indent="-171438">
              <a:buFont typeface="Arial" panose="020B0604020202020204" pitchFamily="34" charset="0"/>
              <a:buChar char="•"/>
            </a:pPr>
            <a:r>
              <a:rPr lang="en-US" baseline="0" dirty="0"/>
              <a:t>Discuss the 2 methods of entering the results from the Bogart calculator into TaxSlayer</a:t>
            </a:r>
          </a:p>
          <a:p>
            <a:pPr marL="628607" lvl="1" indent="-171438">
              <a:buFont typeface="Arial" panose="020B0604020202020204" pitchFamily="34" charset="0"/>
              <a:buChar char="•"/>
            </a:pPr>
            <a:r>
              <a:rPr lang="en-US" baseline="0" dirty="0"/>
              <a:t>Entering the taxable amount from box on left into TSO Box 2a </a:t>
            </a:r>
          </a:p>
          <a:p>
            <a:pPr marL="628607" lvl="1" indent="-171438">
              <a:buFont typeface="Arial" panose="020B0604020202020204" pitchFamily="34" charset="0"/>
              <a:buChar char="•"/>
            </a:pPr>
            <a:r>
              <a:rPr lang="en-US" baseline="0" dirty="0"/>
              <a:t>Entering all the info from box on right into TSO Simplified Method Worksheet</a:t>
            </a:r>
          </a:p>
          <a:p>
            <a:pPr marL="1085777" lvl="2" indent="-171438">
              <a:buFont typeface="Arial" panose="020B0604020202020204" pitchFamily="34" charset="0"/>
              <a:buChar char="•"/>
            </a:pPr>
            <a:r>
              <a:rPr lang="en-US" baseline="0" dirty="0"/>
              <a:t>Demonstrate how to get to TSO Simplified Method Worksheet from 1099-R screen</a:t>
            </a:r>
          </a:p>
          <a:p>
            <a:pPr marL="1085777" lvl="2" indent="-171438">
              <a:buFont typeface="Arial" panose="020B0604020202020204" pitchFamily="34" charset="0"/>
              <a:buChar char="•"/>
            </a:pPr>
            <a:r>
              <a:rPr lang="en-US" baseline="0" dirty="0"/>
              <a:t>Explain the benefits of getting carryforward data next year by using this method of TSO entry</a:t>
            </a:r>
          </a:p>
          <a:p>
            <a:pPr marL="628607" lvl="1" indent="-171438" defTabSz="914338">
              <a:buFont typeface="Arial" panose="020B0604020202020204" pitchFamily="34" charset="0"/>
              <a:buChar char="•"/>
              <a:defRPr/>
            </a:pPr>
            <a:r>
              <a:rPr lang="en-US" baseline="0" dirty="0"/>
              <a:t>Emphasize that Bogart results page should be printed and kept in taxpayer‘s envelope</a:t>
            </a:r>
          </a:p>
          <a:p>
            <a:pPr marL="1085777" lvl="2" indent="-171438" defTabSz="914338">
              <a:buFont typeface="Arial" panose="020B0604020202020204" pitchFamily="34" charset="0"/>
              <a:buChar char="•"/>
              <a:defRPr/>
            </a:pPr>
            <a:r>
              <a:rPr lang="en-US" baseline="0" dirty="0"/>
              <a:t>For Quality Reviewer</a:t>
            </a:r>
          </a:p>
          <a:p>
            <a:pPr marL="1085777" lvl="2" indent="-171438" defTabSz="914338">
              <a:buFont typeface="Arial" panose="020B0604020202020204" pitchFamily="34" charset="0"/>
              <a:buChar char="•"/>
              <a:defRPr/>
            </a:pPr>
            <a:r>
              <a:rPr lang="en-US" baseline="0" dirty="0"/>
              <a:t>Do not have to re-do next year</a:t>
            </a:r>
          </a:p>
          <a:p>
            <a:pPr marL="1085777" lvl="2" indent="-1714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73</a:t>
            </a:fld>
            <a:endParaRPr lang="en-US" dirty="0"/>
          </a:p>
        </p:txBody>
      </p:sp>
      <p:sp>
        <p:nvSpPr>
          <p:cNvPr id="5" name="Date Placeholder 4"/>
          <p:cNvSpPr>
            <a:spLocks noGrp="1"/>
          </p:cNvSpPr>
          <p:nvPr>
            <p:ph type="dt" idx="11"/>
          </p:nvPr>
        </p:nvSpPr>
        <p:spPr/>
        <p:txBody>
          <a:bodyPr/>
          <a:lstStyle/>
          <a:p>
            <a:fld id="{E725DAF0-36C7-4C4E-9121-DBCCB9EFFCF3}"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2287626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74</a:t>
            </a:fld>
            <a:endParaRPr lang="en-US" dirty="0"/>
          </a:p>
        </p:txBody>
      </p:sp>
      <p:sp>
        <p:nvSpPr>
          <p:cNvPr id="5" name="Date Placeholder 4"/>
          <p:cNvSpPr>
            <a:spLocks noGrp="1"/>
          </p:cNvSpPr>
          <p:nvPr>
            <p:ph type="dt" idx="11"/>
          </p:nvPr>
        </p:nvSpPr>
        <p:spPr/>
        <p:txBody>
          <a:bodyPr/>
          <a:lstStyle/>
          <a:p>
            <a:fld id="{9876B44F-D829-4806-AB3B-DE2FD4D95821}"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49433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4C30F574-A338-446F-BCF7-CABEFF95532E}" type="datetime1">
              <a:rPr lang="en-US" smtClean="0"/>
              <a:t>12/15/2020</a:t>
            </a:fld>
            <a:endParaRPr lang="en-US" dirty="0"/>
          </a:p>
        </p:txBody>
      </p:sp>
      <p:sp>
        <p:nvSpPr>
          <p:cNvPr id="476164" name="Rectangle 7"/>
          <p:cNvSpPr txBox="1">
            <a:spLocks noGrp="1" noChangeArrowheads="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FDEA2FE-C0FA-4A95-B735-DE41048A48CD}" type="slidenum">
              <a:rPr lang="en-US" altLang="en-US">
                <a:latin typeface="Arial" panose="020B0604020202020204" pitchFamily="34" charset="0"/>
              </a:rPr>
              <a:pPr algn="r" eaLnBrk="1" hangingPunct="1">
                <a:spcBef>
                  <a:spcPct val="0"/>
                </a:spcBef>
              </a:pPr>
              <a:t>9</a:t>
            </a:fld>
            <a:endParaRPr lang="en-US" altLang="en-US" dirty="0">
              <a:latin typeface="Arial" panose="020B0604020202020204" pitchFamily="34" charset="0"/>
            </a:endParaRPr>
          </a:p>
        </p:txBody>
      </p:sp>
      <p:sp>
        <p:nvSpPr>
          <p:cNvPr id="476165"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6" name="Rectangle 3"/>
          <p:cNvSpPr>
            <a:spLocks noGrp="1" noChangeArrowheads="1"/>
          </p:cNvSpPr>
          <p:nvPr>
            <p:ph type="body" idx="1"/>
          </p:nvPr>
        </p:nvSpPr>
        <p:spPr bwMode="auto">
          <a:xfrm>
            <a:off x="914191" y="4344337"/>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17154938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a:t>
            </a:r>
          </a:p>
          <a:p>
            <a:endParaRPr lang="en-US" dirty="0"/>
          </a:p>
          <a:p>
            <a:r>
              <a:rPr lang="en-US" dirty="0"/>
              <a:t>Be sure to pause so the class can discuss before showing them the answer</a:t>
            </a:r>
          </a:p>
        </p:txBody>
      </p:sp>
      <p:sp>
        <p:nvSpPr>
          <p:cNvPr id="4" name="Slide Number Placeholder 3"/>
          <p:cNvSpPr>
            <a:spLocks noGrp="1"/>
          </p:cNvSpPr>
          <p:nvPr>
            <p:ph type="sldNum" sz="quarter" idx="10"/>
          </p:nvPr>
        </p:nvSpPr>
        <p:spPr/>
        <p:txBody>
          <a:bodyPr/>
          <a:lstStyle/>
          <a:p>
            <a:fld id="{7CADD564-14E0-4D2A-9E6E-1F396BABCE2F}" type="slidenum">
              <a:rPr lang="en-US" smtClean="0"/>
              <a:t>75</a:t>
            </a:fld>
            <a:endParaRPr lang="en-US" dirty="0"/>
          </a:p>
        </p:txBody>
      </p:sp>
      <p:sp>
        <p:nvSpPr>
          <p:cNvPr id="5" name="Date Placeholder 4"/>
          <p:cNvSpPr>
            <a:spLocks noGrp="1"/>
          </p:cNvSpPr>
          <p:nvPr>
            <p:ph type="dt" idx="11"/>
          </p:nvPr>
        </p:nvSpPr>
        <p:spPr/>
        <p:txBody>
          <a:bodyPr/>
          <a:lstStyle/>
          <a:p>
            <a:fld id="{EF2F8EB5-0D51-4C58-A9CD-D930EDDB4175}"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966029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a:t>
            </a:r>
          </a:p>
          <a:p>
            <a:endParaRPr lang="en-US" dirty="0"/>
          </a:p>
          <a:p>
            <a:r>
              <a:rPr lang="en-US" dirty="0"/>
              <a:t>Be sure to pause so the class can discuss before showing them the answer</a:t>
            </a:r>
          </a:p>
        </p:txBody>
      </p:sp>
      <p:sp>
        <p:nvSpPr>
          <p:cNvPr id="4" name="Slide Number Placeholder 3"/>
          <p:cNvSpPr>
            <a:spLocks noGrp="1"/>
          </p:cNvSpPr>
          <p:nvPr>
            <p:ph type="sldNum" sz="quarter" idx="10"/>
          </p:nvPr>
        </p:nvSpPr>
        <p:spPr/>
        <p:txBody>
          <a:bodyPr/>
          <a:lstStyle/>
          <a:p>
            <a:fld id="{7CADD564-14E0-4D2A-9E6E-1F396BABCE2F}" type="slidenum">
              <a:rPr lang="en-US" smtClean="0"/>
              <a:t>76</a:t>
            </a:fld>
            <a:endParaRPr lang="en-US" dirty="0"/>
          </a:p>
        </p:txBody>
      </p:sp>
      <p:sp>
        <p:nvSpPr>
          <p:cNvPr id="5" name="Date Placeholder 4"/>
          <p:cNvSpPr>
            <a:spLocks noGrp="1"/>
          </p:cNvSpPr>
          <p:nvPr>
            <p:ph type="dt" idx="11"/>
          </p:nvPr>
        </p:nvSpPr>
        <p:spPr/>
        <p:txBody>
          <a:bodyPr/>
          <a:lstStyle/>
          <a:p>
            <a:fld id="{AD2341DE-0F78-465D-B72A-D2EA5A048240}"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766141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a:t>
            </a:r>
          </a:p>
          <a:p>
            <a:endParaRPr lang="en-US" dirty="0"/>
          </a:p>
          <a:p>
            <a:r>
              <a:rPr lang="en-US" dirty="0"/>
              <a:t>Be sure to pause so the class can discuss before showing them the answer</a:t>
            </a:r>
          </a:p>
        </p:txBody>
      </p:sp>
      <p:sp>
        <p:nvSpPr>
          <p:cNvPr id="4" name="Slide Number Placeholder 3"/>
          <p:cNvSpPr>
            <a:spLocks noGrp="1"/>
          </p:cNvSpPr>
          <p:nvPr>
            <p:ph type="sldNum" sz="quarter" idx="10"/>
          </p:nvPr>
        </p:nvSpPr>
        <p:spPr/>
        <p:txBody>
          <a:bodyPr/>
          <a:lstStyle/>
          <a:p>
            <a:fld id="{7CADD564-14E0-4D2A-9E6E-1F396BABCE2F}" type="slidenum">
              <a:rPr lang="en-US" smtClean="0"/>
              <a:t>77</a:t>
            </a:fld>
            <a:endParaRPr lang="en-US" dirty="0"/>
          </a:p>
        </p:txBody>
      </p:sp>
      <p:sp>
        <p:nvSpPr>
          <p:cNvPr id="5" name="Date Placeholder 4"/>
          <p:cNvSpPr>
            <a:spLocks noGrp="1"/>
          </p:cNvSpPr>
          <p:nvPr>
            <p:ph type="dt" idx="11"/>
          </p:nvPr>
        </p:nvSpPr>
        <p:spPr/>
        <p:txBody>
          <a:bodyPr/>
          <a:lstStyle/>
          <a:p>
            <a:fld id="{E14EEB19-DBE4-4330-B9F4-18F83B209A48}"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853764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F53D7392-E142-41E8-A0EC-87AE7A5C6C28}"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78</a:t>
            </a:fld>
            <a:endParaRPr lang="en-US" dirty="0"/>
          </a:p>
        </p:txBody>
      </p:sp>
    </p:spTree>
    <p:extLst>
      <p:ext uri="{BB962C8B-B14F-4D97-AF65-F5344CB8AC3E}">
        <p14:creationId xmlns:p14="http://schemas.microsoft.com/office/powerpoint/2010/main" val="26533278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With the increase in standard deductions, some taxpayers may longer be able to itemize. The QCD is a way to use</a:t>
            </a:r>
            <a:r>
              <a:rPr lang="en-US" baseline="0" dirty="0"/>
              <a:t> their charitable contributions to reduce their tax. This works well for those large recurring contributions such as to the taxpayer’s church.</a:t>
            </a:r>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endParaRPr 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F5F29504-3EB7-4D64-9853-A98680AD298B}" type="slidenum">
              <a:rPr lang="en-US" smtClean="0"/>
              <a:pPr/>
              <a:t>79</a:t>
            </a:fld>
            <a:endParaRPr lang="en-US" dirty="0"/>
          </a:p>
        </p:txBody>
      </p:sp>
    </p:spTree>
    <p:extLst>
      <p:ext uri="{BB962C8B-B14F-4D97-AF65-F5344CB8AC3E}">
        <p14:creationId xmlns:p14="http://schemas.microsoft.com/office/powerpoint/2010/main" val="3156172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685800" y="1143000"/>
            <a:ext cx="5486400"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C0504D"/>
              </a:buClr>
            </a:pPr>
            <a:r>
              <a:rPr lang="en-US" altLang="en-US" dirty="0">
                <a:solidFill>
                  <a:srgbClr val="000000"/>
                </a:solidFill>
              </a:rPr>
              <a:t>Qualified Charitable Distribution made permanent in Tax Code.</a:t>
            </a:r>
          </a:p>
          <a:p>
            <a:pPr>
              <a:buSzPct val="126000"/>
              <a:buFont typeface="Arial" charset="0"/>
              <a:buChar char="•"/>
            </a:pPr>
            <a:endParaRPr lang="en-US" altLang="en-US" dirty="0"/>
          </a:p>
        </p:txBody>
      </p:sp>
      <p:sp>
        <p:nvSpPr>
          <p:cNvPr id="13619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1A478BC-466D-426A-9705-6BDE231C00B9}" type="slidenum">
              <a:rPr lang="en-US" altLang="en-US"/>
              <a:pPr>
                <a:spcBef>
                  <a:spcPct val="0"/>
                </a:spcBef>
                <a:buClrTx/>
                <a:buFontTx/>
                <a:buNone/>
              </a:pPr>
              <a:t>80</a:t>
            </a:fld>
            <a:endParaRPr lang="en-US" altLang="en-US" dirty="0"/>
          </a:p>
        </p:txBody>
      </p:sp>
      <p:sp>
        <p:nvSpPr>
          <p:cNvPr id="5" name="Footer Placeholder 4"/>
          <p:cNvSpPr>
            <a:spLocks noGrp="1"/>
          </p:cNvSpPr>
          <p:nvPr>
            <p:ph type="ftr" sz="quarter" idx="10"/>
          </p:nvPr>
        </p:nvSpPr>
        <p:spPr>
          <a:xfrm>
            <a:off x="0" y="8685213"/>
            <a:ext cx="2971800" cy="458787"/>
          </a:xfrm>
          <a:prstGeom prst="rect">
            <a:avLst/>
          </a:prstGeom>
        </p:spPr>
        <p:txBody>
          <a:bodyPr/>
          <a:lstStyle/>
          <a:p>
            <a:endParaRPr lang="en-US" dirty="0"/>
          </a:p>
        </p:txBody>
      </p:sp>
      <p:sp>
        <p:nvSpPr>
          <p:cNvPr id="6" name="Header Placeholder 5"/>
          <p:cNvSpPr>
            <a:spLocks noGrp="1"/>
          </p:cNvSpPr>
          <p:nvPr>
            <p:ph type="hdr" sz="quarter" idx="11"/>
          </p:nvPr>
        </p:nvSpPr>
        <p:spPr>
          <a:xfrm>
            <a:off x="0" y="0"/>
            <a:ext cx="2971800" cy="458788"/>
          </a:xfrm>
          <a:prstGeom prst="rect">
            <a:avLst/>
          </a:prstGeom>
        </p:spPr>
        <p:txBody>
          <a:bodyPr/>
          <a:lstStyle/>
          <a:p>
            <a:endParaRPr lang="en-US" dirty="0"/>
          </a:p>
        </p:txBody>
      </p:sp>
    </p:spTree>
    <p:extLst>
      <p:ext uri="{BB962C8B-B14F-4D97-AF65-F5344CB8AC3E}">
        <p14:creationId xmlns:p14="http://schemas.microsoft.com/office/powerpoint/2010/main" val="2964931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FEBA55-7464-4F66-9594-6B2AFA5D4D35}" type="slidenum">
              <a:rPr lang="en-US" altLang="en-US" sz="1400"/>
              <a:pPr>
                <a:spcBef>
                  <a:spcPct val="0"/>
                </a:spcBef>
              </a:pPr>
              <a:t>81</a:t>
            </a:fld>
            <a:endParaRPr lang="en-US" altLang="en-US" sz="1400" dirty="0"/>
          </a:p>
        </p:txBody>
      </p:sp>
    </p:spTree>
    <p:extLst>
      <p:ext uri="{BB962C8B-B14F-4D97-AF65-F5344CB8AC3E}">
        <p14:creationId xmlns:p14="http://schemas.microsoft.com/office/powerpoint/2010/main" val="4132548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These are other</a:t>
            </a:r>
            <a:r>
              <a:rPr lang="en-US" baseline="0" dirty="0"/>
              <a:t> areas where NJ tax law differs from Federal tax law regarding retirement income.  They will each be discussed on the next slides</a:t>
            </a:r>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86</a:t>
            </a:fld>
            <a:endParaRPr lang="en-US" dirty="0"/>
          </a:p>
        </p:txBody>
      </p:sp>
      <p:sp>
        <p:nvSpPr>
          <p:cNvPr id="5" name="Date Placeholder 4"/>
          <p:cNvSpPr>
            <a:spLocks noGrp="1"/>
          </p:cNvSpPr>
          <p:nvPr>
            <p:ph type="dt" idx="11"/>
          </p:nvPr>
        </p:nvSpPr>
        <p:spPr/>
        <p:txBody>
          <a:bodyPr/>
          <a:lstStyle/>
          <a:p>
            <a:fld id="{18D5B860-8B5D-42FB-8E35-1FF9FE83E017}"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0478510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None/>
              <a:defRPr/>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87</a:t>
            </a:fld>
            <a:endParaRPr lang="en-US" altLang="en-US" sz="1400" dirty="0"/>
          </a:p>
        </p:txBody>
      </p:sp>
    </p:spTree>
    <p:extLst>
      <p:ext uri="{BB962C8B-B14F-4D97-AF65-F5344CB8AC3E}">
        <p14:creationId xmlns:p14="http://schemas.microsoft.com/office/powerpoint/2010/main" val="3175682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88</a:t>
            </a:fld>
            <a:endParaRPr lang="en-US" dirty="0"/>
          </a:p>
        </p:txBody>
      </p:sp>
      <p:sp>
        <p:nvSpPr>
          <p:cNvPr id="5" name="Date Placeholder 4"/>
          <p:cNvSpPr>
            <a:spLocks noGrp="1"/>
          </p:cNvSpPr>
          <p:nvPr>
            <p:ph type="dt" idx="11"/>
          </p:nvPr>
        </p:nvSpPr>
        <p:spPr/>
        <p:txBody>
          <a:bodyPr/>
          <a:lstStyle/>
          <a:p>
            <a:fld id="{283B4163-5FD8-410A-B8D1-F7DDF74E661E}"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34437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782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46636C9D-A009-493C-B514-FBDC8D7923FD}" type="datetime1">
              <a:rPr lang="en-US" smtClean="0"/>
              <a:t>12/15/2020</a:t>
            </a:fld>
            <a:endParaRPr lang="en-US" dirty="0"/>
          </a:p>
        </p:txBody>
      </p:sp>
      <p:sp>
        <p:nvSpPr>
          <p:cNvPr id="478214"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7FDD5A4-9DA8-4019-BDF1-3A968D9B0850}" type="slidenum">
              <a:rPr lang="en-US" altLang="en-US">
                <a:latin typeface="Verdana" panose="020B0604030504040204" pitchFamily="34" charset="0"/>
              </a:rPr>
              <a:pPr algn="r" eaLnBrk="1" hangingPunct="1">
                <a:spcBef>
                  <a:spcPct val="0"/>
                </a:spcBef>
              </a:pPr>
              <a:t>10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1305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89</a:t>
            </a:fld>
            <a:endParaRPr lang="en-US" dirty="0"/>
          </a:p>
        </p:txBody>
      </p:sp>
      <p:sp>
        <p:nvSpPr>
          <p:cNvPr id="5" name="Date Placeholder 4"/>
          <p:cNvSpPr>
            <a:spLocks noGrp="1"/>
          </p:cNvSpPr>
          <p:nvPr>
            <p:ph type="dt" idx="11"/>
          </p:nvPr>
        </p:nvSpPr>
        <p:spPr/>
        <p:txBody>
          <a:bodyPr/>
          <a:lstStyle/>
          <a:p>
            <a:fld id="{15F12BDD-4B63-4C3A-80D7-E326AB2194B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560332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Notes:</a:t>
            </a:r>
          </a:p>
          <a:p>
            <a:r>
              <a:rPr lang="en-US" dirty="0"/>
              <a:t> </a:t>
            </a:r>
          </a:p>
          <a:p>
            <a:r>
              <a:rPr lang="en-US" dirty="0"/>
              <a:t>Discuss why the 3-Year Rule is more beneficial for taxpayer if eligible – don’t have to pay tax on all contributions up front, rather than over the course of your remaining life</a:t>
            </a:r>
          </a:p>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90</a:t>
            </a:fld>
            <a:endParaRPr lang="en-US" dirty="0"/>
          </a:p>
        </p:txBody>
      </p:sp>
      <p:sp>
        <p:nvSpPr>
          <p:cNvPr id="5" name="Date Placeholder 4"/>
          <p:cNvSpPr>
            <a:spLocks noGrp="1"/>
          </p:cNvSpPr>
          <p:nvPr>
            <p:ph type="dt" idx="11"/>
          </p:nvPr>
        </p:nvSpPr>
        <p:spPr/>
        <p:txBody>
          <a:bodyPr/>
          <a:lstStyle/>
          <a:p>
            <a:fld id="{0866EA69-8AE6-481B-BD01-AB2D03D899F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246913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r>
              <a:rPr lang="en-US" dirty="0"/>
              <a:t>Instructor Note</a:t>
            </a:r>
          </a:p>
          <a:p>
            <a:endParaRPr lang="en-US" dirty="0"/>
          </a:p>
          <a:p>
            <a:r>
              <a:rPr lang="en-US" dirty="0"/>
              <a:t>Be sure to pause so the class can discuss before showing them the answer</a:t>
            </a:r>
          </a:p>
        </p:txBody>
      </p:sp>
      <p:sp>
        <p:nvSpPr>
          <p:cNvPr id="4" name="Slide Number Placeholder 3"/>
          <p:cNvSpPr>
            <a:spLocks noGrp="1"/>
          </p:cNvSpPr>
          <p:nvPr>
            <p:ph type="sldNum" sz="quarter" idx="10"/>
          </p:nvPr>
        </p:nvSpPr>
        <p:spPr/>
        <p:txBody>
          <a:bodyPr/>
          <a:lstStyle/>
          <a:p>
            <a:fld id="{7CADD564-14E0-4D2A-9E6E-1F396BABCE2F}" type="slidenum">
              <a:rPr lang="en-US" smtClean="0"/>
              <a:t>91</a:t>
            </a:fld>
            <a:endParaRPr lang="en-US" dirty="0"/>
          </a:p>
        </p:txBody>
      </p:sp>
      <p:sp>
        <p:nvSpPr>
          <p:cNvPr id="5" name="Date Placeholder 4"/>
          <p:cNvSpPr>
            <a:spLocks noGrp="1"/>
          </p:cNvSpPr>
          <p:nvPr>
            <p:ph type="dt" idx="11"/>
          </p:nvPr>
        </p:nvSpPr>
        <p:spPr/>
        <p:txBody>
          <a:bodyPr/>
          <a:lstStyle/>
          <a:p>
            <a:fld id="{080542F8-32BA-48C6-8EC7-E9BB33C0B4E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377380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92</a:t>
            </a:fld>
            <a:endParaRPr lang="en-US" dirty="0"/>
          </a:p>
        </p:txBody>
      </p:sp>
      <p:sp>
        <p:nvSpPr>
          <p:cNvPr id="5" name="Date Placeholder 4"/>
          <p:cNvSpPr>
            <a:spLocks noGrp="1"/>
          </p:cNvSpPr>
          <p:nvPr>
            <p:ph type="dt" idx="11"/>
          </p:nvPr>
        </p:nvSpPr>
        <p:spPr/>
        <p:txBody>
          <a:bodyPr/>
          <a:lstStyle/>
          <a:p>
            <a:fld id="{C31B5803-F1AA-4A52-8B80-2CFDACD26A93}"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1953393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93</a:t>
            </a:fld>
            <a:endParaRPr lang="en-US" dirty="0"/>
          </a:p>
        </p:txBody>
      </p:sp>
      <p:sp>
        <p:nvSpPr>
          <p:cNvPr id="5" name="Date Placeholder 4"/>
          <p:cNvSpPr>
            <a:spLocks noGrp="1"/>
          </p:cNvSpPr>
          <p:nvPr>
            <p:ph type="dt" idx="11"/>
          </p:nvPr>
        </p:nvSpPr>
        <p:spPr/>
        <p:txBody>
          <a:bodyPr/>
          <a:lstStyle/>
          <a:p>
            <a:fld id="{9E125277-58A5-40F1-AC4C-022ECF87567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12368382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 </a:t>
            </a:r>
          </a:p>
          <a:p>
            <a:endParaRPr lang="en-US" dirty="0"/>
          </a:p>
          <a:p>
            <a:pPr marL="171438" indent="-171438">
              <a:buFont typeface="Arial" panose="020B0604020202020204" pitchFamily="34" charset="0"/>
              <a:buChar char="•"/>
            </a:pPr>
            <a:r>
              <a:rPr lang="en-US" dirty="0"/>
              <a:t>This is a pension from the NJ Division of Pensions and Benefits that had Federal pre-tax pension</a:t>
            </a:r>
            <a:r>
              <a:rPr lang="en-US" baseline="0" dirty="0"/>
              <a:t> contributions</a:t>
            </a:r>
            <a:r>
              <a:rPr lang="en-US" dirty="0"/>
              <a:t> </a:t>
            </a:r>
          </a:p>
          <a:p>
            <a:pPr marL="171438" indent="-171438">
              <a:buFont typeface="Arial" panose="020B0604020202020204" pitchFamily="34" charset="0"/>
              <a:buChar char="•"/>
            </a:pPr>
            <a:r>
              <a:rPr lang="en-US" dirty="0"/>
              <a:t>Pension from New</a:t>
            </a:r>
            <a:r>
              <a:rPr lang="en-US" baseline="0" dirty="0"/>
              <a:t> Jersey Division of Pensions and Benefits gives you a clue to ask taxpayer if pre-tax contributions were made  </a:t>
            </a:r>
            <a:endParaRPr lang="en-US" dirty="0"/>
          </a:p>
        </p:txBody>
      </p:sp>
      <p:sp>
        <p:nvSpPr>
          <p:cNvPr id="4" name="Header Placeholder 3"/>
          <p:cNvSpPr>
            <a:spLocks noGrp="1"/>
          </p:cNvSpPr>
          <p:nvPr>
            <p:ph type="hdr" sz="quarter" idx="10"/>
          </p:nvPr>
        </p:nvSpPr>
        <p:spPr/>
        <p:txBody>
          <a:bodyPr/>
          <a:lstStyle/>
          <a:p>
            <a:r>
              <a:rPr lang="en-US" dirty="0"/>
              <a:t>Example Immersion Lesson                                Filing Status and More</a:t>
            </a:r>
          </a:p>
        </p:txBody>
      </p:sp>
      <p:sp>
        <p:nvSpPr>
          <p:cNvPr id="5" name="Date Placeholder 4"/>
          <p:cNvSpPr>
            <a:spLocks noGrp="1"/>
          </p:cNvSpPr>
          <p:nvPr>
            <p:ph type="dt" idx="11"/>
          </p:nvPr>
        </p:nvSpPr>
        <p:spPr/>
        <p:txBody>
          <a:bodyPr/>
          <a:lstStyle/>
          <a:p>
            <a:fld id="{6AD4DB7B-9DD1-4092-B3DB-AA311092B28C}"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Slide Number Placeholder 6"/>
          <p:cNvSpPr>
            <a:spLocks noGrp="1"/>
          </p:cNvSpPr>
          <p:nvPr>
            <p:ph type="sldNum" sz="quarter" idx="13"/>
          </p:nvPr>
        </p:nvSpPr>
        <p:spPr/>
        <p:txBody>
          <a:bodyPr/>
          <a:lstStyle/>
          <a:p>
            <a:fld id="{7CADD564-14E0-4D2A-9E6E-1F396BABCE2F}" type="slidenum">
              <a:rPr lang="en-US" smtClean="0"/>
              <a:t>94</a:t>
            </a:fld>
            <a:endParaRPr lang="en-US" dirty="0"/>
          </a:p>
        </p:txBody>
      </p:sp>
    </p:spTree>
    <p:extLst>
      <p:ext uri="{BB962C8B-B14F-4D97-AF65-F5344CB8AC3E}">
        <p14:creationId xmlns:p14="http://schemas.microsoft.com/office/powerpoint/2010/main" val="27210600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95</a:t>
            </a:fld>
            <a:endParaRPr lang="en-US" dirty="0"/>
          </a:p>
        </p:txBody>
      </p:sp>
      <p:sp>
        <p:nvSpPr>
          <p:cNvPr id="5" name="Date Placeholder 4"/>
          <p:cNvSpPr>
            <a:spLocks noGrp="1"/>
          </p:cNvSpPr>
          <p:nvPr>
            <p:ph type="dt" idx="11"/>
          </p:nvPr>
        </p:nvSpPr>
        <p:spPr/>
        <p:txBody>
          <a:bodyPr/>
          <a:lstStyle/>
          <a:p>
            <a:fld id="{BAB07C67-21F1-4F80-A799-B6ECEE24D0CB}"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20827481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96</a:t>
            </a:fld>
            <a:endParaRPr lang="en-US" dirty="0"/>
          </a:p>
        </p:txBody>
      </p:sp>
      <p:sp>
        <p:nvSpPr>
          <p:cNvPr id="5" name="Date Placeholder 4"/>
          <p:cNvSpPr>
            <a:spLocks noGrp="1"/>
          </p:cNvSpPr>
          <p:nvPr>
            <p:ph type="dt" idx="11"/>
          </p:nvPr>
        </p:nvSpPr>
        <p:spPr/>
        <p:txBody>
          <a:bodyPr/>
          <a:lstStyle/>
          <a:p>
            <a:fld id="{DCBFFB6E-7019-4E55-8934-4E97151639DD}"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42617156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DD564-14E0-4D2A-9E6E-1F396BABCE2F}" type="slidenum">
              <a:rPr lang="en-US" smtClean="0"/>
              <a:t>97</a:t>
            </a:fld>
            <a:endParaRPr lang="en-US" dirty="0"/>
          </a:p>
        </p:txBody>
      </p:sp>
      <p:sp>
        <p:nvSpPr>
          <p:cNvPr id="5" name="Date Placeholder 4"/>
          <p:cNvSpPr>
            <a:spLocks noGrp="1"/>
          </p:cNvSpPr>
          <p:nvPr>
            <p:ph type="dt" idx="11"/>
          </p:nvPr>
        </p:nvSpPr>
        <p:spPr/>
        <p:txBody>
          <a:bodyPr/>
          <a:lstStyle/>
          <a:p>
            <a:fld id="{85A64D70-61DD-456C-AE5D-6D58CF7573F2}" type="datetime1">
              <a:rPr lang="en-US" smtClean="0"/>
              <a:t>12/15/2020</a:t>
            </a:fld>
            <a:endParaRPr lang="en-US" dirty="0"/>
          </a:p>
        </p:txBody>
      </p:sp>
      <p:sp>
        <p:nvSpPr>
          <p:cNvPr id="6" name="Footer Placeholder 5"/>
          <p:cNvSpPr>
            <a:spLocks noGrp="1"/>
          </p:cNvSpPr>
          <p:nvPr>
            <p:ph type="ftr" sz="quarter" idx="12"/>
          </p:nvPr>
        </p:nvSpPr>
        <p:spPr/>
        <p:txBody>
          <a:bodyPr/>
          <a:lstStyle/>
          <a:p>
            <a:r>
              <a:rPr lang="en-US" dirty="0"/>
              <a:t>October 28, 2016 LC &amp; Instructor Training</a:t>
            </a:r>
          </a:p>
        </p:txBody>
      </p:sp>
      <p:sp>
        <p:nvSpPr>
          <p:cNvPr id="7" name="Header Placeholder 6"/>
          <p:cNvSpPr>
            <a:spLocks noGrp="1"/>
          </p:cNvSpPr>
          <p:nvPr>
            <p:ph type="hdr" sz="quarter" idx="13"/>
          </p:nvPr>
        </p:nvSpPr>
        <p:spPr/>
        <p:txBody>
          <a:bodyPr/>
          <a:lstStyle/>
          <a:p>
            <a:r>
              <a:rPr lang="en-US" dirty="0"/>
              <a:t>Example Immersion Lesson                                Filing Status and More</a:t>
            </a:r>
          </a:p>
        </p:txBody>
      </p:sp>
    </p:spTree>
    <p:extLst>
      <p:ext uri="{BB962C8B-B14F-4D97-AF65-F5344CB8AC3E}">
        <p14:creationId xmlns:p14="http://schemas.microsoft.com/office/powerpoint/2010/main" val="37248543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4F8C8C6E-66A3-421F-9BB4-692EF23F9199}" type="datetime1">
              <a:rPr lang="en-US" smtClean="0"/>
              <a:t>12/15/2020</a:t>
            </a:fld>
            <a:endParaRPr lang="en-US" dirty="0"/>
          </a:p>
        </p:txBody>
      </p:sp>
    </p:spTree>
    <p:extLst>
      <p:ext uri="{BB962C8B-B14F-4D97-AF65-F5344CB8AC3E}">
        <p14:creationId xmlns:p14="http://schemas.microsoft.com/office/powerpoint/2010/main" val="10780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cs typeface="Arial" panose="020B0604020202020204" pitchFamily="34" charset="0"/>
              </a:rPr>
              <a:t>Instructor’s Notes:</a:t>
            </a:r>
          </a:p>
          <a:p>
            <a:pPr>
              <a:buFontTx/>
              <a:buNone/>
            </a:pPr>
            <a:endParaRPr lang="en-US" altLang="en-US" dirty="0">
              <a:cs typeface="Arial" panose="020B0604020202020204" pitchFamily="34" charset="0"/>
            </a:endParaRPr>
          </a:p>
          <a:p>
            <a:pPr>
              <a:buFontTx/>
              <a:buChar char="•"/>
            </a:pPr>
            <a:r>
              <a:rPr lang="en-US" altLang="en-US" dirty="0">
                <a:cs typeface="Arial" panose="020B0604020202020204" pitchFamily="34" charset="0"/>
              </a:rPr>
              <a:t> Form 8606 allows the client to track the non-deductible contributions </a:t>
            </a:r>
          </a:p>
          <a:p>
            <a:pPr marL="274301" lvl="1">
              <a:buFontTx/>
              <a:buChar char="•"/>
            </a:pPr>
            <a:r>
              <a:rPr lang="en-US" altLang="en-US" dirty="0">
                <a:cs typeface="Arial" panose="020B0604020202020204" pitchFamily="34" charset="0"/>
              </a:rPr>
              <a:t> Creates a basis</a:t>
            </a:r>
          </a:p>
          <a:p>
            <a:pPr lvl="1">
              <a:buFontTx/>
              <a:buChar char="•"/>
            </a:pPr>
            <a:r>
              <a:rPr lang="en-US" altLang="en-US" dirty="0">
                <a:cs typeface="Arial" panose="020B0604020202020204" pitchFamily="34" charset="0"/>
              </a:rPr>
              <a:t> Should be completed and sent to IRS</a:t>
            </a:r>
          </a:p>
          <a:p>
            <a:pPr lvl="1">
              <a:buFontTx/>
              <a:buChar char="•"/>
            </a:pPr>
            <a:r>
              <a:rPr lang="en-US" altLang="en-US" dirty="0">
                <a:cs typeface="Arial" panose="020B0604020202020204" pitchFamily="34" charset="0"/>
              </a:rPr>
              <a:t> Client should bring to tax appointment</a:t>
            </a:r>
          </a:p>
          <a:p>
            <a:pPr lvl="1"/>
            <a:endParaRPr lang="en-US" altLang="en-US" dirty="0">
              <a:cs typeface="Arial" panose="020B0604020202020204" pitchFamily="34" charset="0"/>
            </a:endParaRPr>
          </a:p>
          <a:p>
            <a:pPr>
              <a:buFontTx/>
              <a:buChar char="•"/>
            </a:pPr>
            <a:r>
              <a:rPr lang="en-US" altLang="en-US" dirty="0">
                <a:cs typeface="Arial" panose="020B0604020202020204" pitchFamily="34" charset="0"/>
              </a:rPr>
              <a:t> If clients didn’t fill out an 8606 when contributing year by year, it is possible to file the form late (with penalty of $50/yr)</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 If you don’t have 8606 filed by the time you take distributions, it’s too late to file it and you can’t get the benefit of tax-free distribution</a:t>
            </a:r>
          </a:p>
          <a:p>
            <a:endParaRPr lang="en-US" altLang="en-US" dirty="0">
              <a:cs typeface="Arial" panose="020B0604020202020204" pitchFamily="34" charset="0"/>
            </a:endParaRPr>
          </a:p>
        </p:txBody>
      </p:sp>
      <p:sp>
        <p:nvSpPr>
          <p:cNvPr id="4802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D889921-DA8F-4444-965C-D6EF4F4305B1}" type="datetime1">
              <a:rPr lang="en-US" smtClean="0"/>
              <a:t>12/15/2020</a:t>
            </a:fld>
            <a:endParaRPr lang="en-US" dirty="0"/>
          </a:p>
        </p:txBody>
      </p:sp>
      <p:sp>
        <p:nvSpPr>
          <p:cNvPr id="480262" name="Slide Number Placeholder 3"/>
          <p:cNvSpPr txBox="1">
            <a:spLocks noGrp="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E542FAA-6EDB-4C64-B987-BDAC73ED366A}" type="slidenum">
              <a:rPr lang="en-US" altLang="en-US">
                <a:latin typeface="Verdana" panose="020B0604030504040204" pitchFamily="34" charset="0"/>
              </a:rPr>
              <a:pPr algn="r" eaLnBrk="1" hangingPunct="1">
                <a:spcBef>
                  <a:spcPct val="0"/>
                </a:spcBef>
              </a:pPr>
              <a:t>11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9415236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EFB75A32-E2D0-4E45-B3B6-64926588C705}" type="datetime1">
              <a:rPr lang="en-US" smtClean="0"/>
              <a:t>12/15/2020</a:t>
            </a:fld>
            <a:endParaRPr lang="en-US" dirty="0"/>
          </a:p>
        </p:txBody>
      </p:sp>
    </p:spTree>
    <p:extLst>
      <p:ext uri="{BB962C8B-B14F-4D97-AF65-F5344CB8AC3E}">
        <p14:creationId xmlns:p14="http://schemas.microsoft.com/office/powerpoint/2010/main" val="13266185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146B1-42DC-4AED-A65D-B06CFC88C3E4}" type="slidenum">
              <a:rPr lang="en-US" altLang="en-US" sz="1400"/>
              <a:pPr>
                <a:spcBef>
                  <a:spcPct val="0"/>
                </a:spcBef>
              </a:pPr>
              <a:t>100</a:t>
            </a:fld>
            <a:endParaRPr lang="en-US" altLang="en-US" sz="1400" dirty="0"/>
          </a:p>
        </p:txBody>
      </p:sp>
    </p:spTree>
    <p:extLst>
      <p:ext uri="{BB962C8B-B14F-4D97-AF65-F5344CB8AC3E}">
        <p14:creationId xmlns:p14="http://schemas.microsoft.com/office/powerpoint/2010/main" val="28820223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38" eaLnBrk="0" fontAlgn="base" hangingPunct="0">
              <a:spcBef>
                <a:spcPct val="30000"/>
              </a:spcBef>
              <a:spcAft>
                <a:spcPct val="0"/>
              </a:spcAft>
              <a:defRPr/>
            </a:pPr>
            <a:r>
              <a:rPr lang="en-US" altLang="en-US" dirty="0"/>
              <a:t>Instructor Notes:</a:t>
            </a:r>
          </a:p>
          <a:p>
            <a:pPr defTabSz="914338" eaLnBrk="0" fontAlgn="base" hangingPunct="0">
              <a:spcBef>
                <a:spcPct val="30000"/>
              </a:spcBef>
              <a:spcAft>
                <a:spcPct val="0"/>
              </a:spcAft>
              <a:buFont typeface="Arial" pitchFamily="34" charset="0"/>
              <a:buChar char="•"/>
              <a:defRPr/>
            </a:pPr>
            <a:endParaRPr lang="en-US" altLang="en-US" dirty="0"/>
          </a:p>
          <a:p>
            <a:pPr defTabSz="914338" eaLnBrk="0" fontAlgn="base" hangingPunct="0">
              <a:spcBef>
                <a:spcPct val="30000"/>
              </a:spcBef>
              <a:spcAft>
                <a:spcPct val="0"/>
              </a:spcAft>
              <a:buFont typeface="Arial" pitchFamily="34" charset="0"/>
              <a:buChar char="•"/>
              <a:defRPr/>
            </a:pPr>
            <a:r>
              <a:rPr lang="en-US" altLang="en-US" dirty="0"/>
              <a:t> Pension exclusion claimed on NJ 1040 Line 28a may be less than the maximum exclusion because total </a:t>
            </a:r>
            <a:r>
              <a:rPr lang="en-US" altLang="en-US" dirty="0">
                <a:solidFill>
                  <a:srgbClr val="002060"/>
                </a:solidFill>
              </a:rPr>
              <a:t>Pension, Annuity &amp; IRA Withdrawal amount on Line 20a is less than the maximum</a:t>
            </a:r>
          </a:p>
          <a:p>
            <a:pPr>
              <a:buFont typeface="Arial" pitchFamily="34" charset="0"/>
              <a:buChar char="•"/>
            </a:pPr>
            <a:endParaRPr lang="en-US" alt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052D0-2EB4-4B93-AF9D-E5B7E903B625}" type="slidenum">
              <a:rPr lang="en-US" altLang="en-US" sz="1400"/>
              <a:pPr>
                <a:spcBef>
                  <a:spcPct val="0"/>
                </a:spcBef>
              </a:pPr>
              <a:t>101</a:t>
            </a:fld>
            <a:endParaRPr lang="en-US" altLang="en-US" sz="1400" dirty="0"/>
          </a:p>
        </p:txBody>
      </p:sp>
    </p:spTree>
    <p:extLst>
      <p:ext uri="{BB962C8B-B14F-4D97-AF65-F5344CB8AC3E}">
        <p14:creationId xmlns:p14="http://schemas.microsoft.com/office/powerpoint/2010/main" val="38943186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AAD452-7463-4A79-A3BE-64DB99B6222F}" type="slidenum">
              <a:rPr lang="en-US" altLang="en-US" sz="1400"/>
              <a:pPr>
                <a:spcBef>
                  <a:spcPct val="0"/>
                </a:spcBef>
              </a:pPr>
              <a:t>102</a:t>
            </a:fld>
            <a:endParaRPr lang="en-US" altLang="en-US" sz="1400" dirty="0"/>
          </a:p>
        </p:txBody>
      </p:sp>
    </p:spTree>
    <p:extLst>
      <p:ext uri="{BB962C8B-B14F-4D97-AF65-F5344CB8AC3E}">
        <p14:creationId xmlns:p14="http://schemas.microsoft.com/office/powerpoint/2010/main" val="36257918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altLang="en-US" dirty="0"/>
              <a:t> Instructor Notes:</a:t>
            </a:r>
          </a:p>
          <a:p>
            <a:pPr>
              <a:buFontTx/>
              <a:buChar char="•"/>
            </a:pPr>
            <a:endParaRPr lang="en-US" altLang="en-US" dirty="0">
              <a:solidFill>
                <a:srgbClr val="002060"/>
              </a:solidFill>
            </a:endParaRPr>
          </a:p>
          <a:p>
            <a:pPr>
              <a:buFontTx/>
              <a:buChar char="•"/>
            </a:pPr>
            <a:r>
              <a:rPr lang="en-US" altLang="en-US" dirty="0">
                <a:solidFill>
                  <a:srgbClr val="002060"/>
                </a:solidFill>
              </a:rPr>
              <a:t> Income from wages, net profit from business is made up of NJ 1040 Lines 15+18+21+22</a:t>
            </a:r>
            <a:endParaRPr lang="en-US" altLang="en-US" dirty="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6B2CB7-5F6B-4E1C-B468-5EF55043C2D2}" type="slidenum">
              <a:rPr lang="en-US" altLang="en-US" sz="1400"/>
              <a:pPr>
                <a:spcBef>
                  <a:spcPct val="0"/>
                </a:spcBef>
              </a:pPr>
              <a:t>103</a:t>
            </a:fld>
            <a:endParaRPr lang="en-US" altLang="en-US" sz="1400" dirty="0"/>
          </a:p>
        </p:txBody>
      </p:sp>
    </p:spTree>
    <p:extLst>
      <p:ext uri="{BB962C8B-B14F-4D97-AF65-F5344CB8AC3E}">
        <p14:creationId xmlns:p14="http://schemas.microsoft.com/office/powerpoint/2010/main" val="13977417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864" indent="-281102">
              <a:spcBef>
                <a:spcPct val="30000"/>
              </a:spcBef>
              <a:defRPr sz="1200">
                <a:solidFill>
                  <a:schemeClr val="tx1"/>
                </a:solidFill>
                <a:latin typeface="Calibri" panose="020F0502020204030204" pitchFamily="34" charset="0"/>
              </a:defRPr>
            </a:lvl2pPr>
            <a:lvl3pPr marL="1124407" indent="-224882">
              <a:spcBef>
                <a:spcPct val="30000"/>
              </a:spcBef>
              <a:defRPr sz="1200">
                <a:solidFill>
                  <a:schemeClr val="tx1"/>
                </a:solidFill>
                <a:latin typeface="Calibri" panose="020F0502020204030204" pitchFamily="34" charset="0"/>
              </a:defRPr>
            </a:lvl3pPr>
            <a:lvl4pPr marL="1574171" indent="-224882">
              <a:spcBef>
                <a:spcPct val="30000"/>
              </a:spcBef>
              <a:defRPr sz="1200">
                <a:solidFill>
                  <a:schemeClr val="tx1"/>
                </a:solidFill>
                <a:latin typeface="Calibri" panose="020F0502020204030204" pitchFamily="34" charset="0"/>
              </a:defRPr>
            </a:lvl4pPr>
            <a:lvl5pPr marL="2023932" indent="-224882">
              <a:spcBef>
                <a:spcPct val="30000"/>
              </a:spcBef>
              <a:defRPr sz="1200">
                <a:solidFill>
                  <a:schemeClr val="tx1"/>
                </a:solidFill>
                <a:latin typeface="Calibri" panose="020F050202020403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FEBA55-7464-4F66-9594-6B2AFA5D4D35}" type="slidenum">
              <a:rPr lang="en-US" altLang="en-US" sz="1400"/>
              <a:pPr>
                <a:spcBef>
                  <a:spcPct val="0"/>
                </a:spcBef>
              </a:pPr>
              <a:t>104</a:t>
            </a:fld>
            <a:endParaRPr lang="en-US" altLang="en-US" sz="1400" dirty="0"/>
          </a:p>
        </p:txBody>
      </p:sp>
    </p:spTree>
    <p:extLst>
      <p:ext uri="{BB962C8B-B14F-4D97-AF65-F5344CB8AC3E}">
        <p14:creationId xmlns:p14="http://schemas.microsoft.com/office/powerpoint/2010/main" val="209875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864" indent="-281102">
              <a:spcBef>
                <a:spcPct val="30000"/>
              </a:spcBef>
              <a:defRPr sz="1200">
                <a:solidFill>
                  <a:schemeClr val="tx1"/>
                </a:solidFill>
                <a:latin typeface="Calibri" panose="020F0502020204030204" pitchFamily="34" charset="0"/>
                <a:cs typeface="Arial" panose="020B0604020202020204" pitchFamily="34" charset="0"/>
              </a:defRPr>
            </a:lvl2pPr>
            <a:lvl3pPr marL="1124407" indent="-224882">
              <a:spcBef>
                <a:spcPct val="30000"/>
              </a:spcBef>
              <a:defRPr sz="1200">
                <a:solidFill>
                  <a:schemeClr val="tx1"/>
                </a:solidFill>
                <a:latin typeface="Calibri" panose="020F0502020204030204" pitchFamily="34" charset="0"/>
                <a:cs typeface="Arial" panose="020B0604020202020204" pitchFamily="34" charset="0"/>
              </a:defRPr>
            </a:lvl3pPr>
            <a:lvl4pPr marL="1574171" indent="-224882">
              <a:spcBef>
                <a:spcPct val="30000"/>
              </a:spcBef>
              <a:defRPr sz="1200">
                <a:solidFill>
                  <a:schemeClr val="tx1"/>
                </a:solidFill>
                <a:latin typeface="Calibri" panose="020F0502020204030204" pitchFamily="34" charset="0"/>
                <a:cs typeface="Arial" panose="020B0604020202020204" pitchFamily="34" charset="0"/>
              </a:defRPr>
            </a:lvl4pPr>
            <a:lvl5pPr marL="2023932" indent="-224882">
              <a:spcBef>
                <a:spcPct val="30000"/>
              </a:spcBef>
              <a:defRPr sz="1200">
                <a:solidFill>
                  <a:schemeClr val="tx1"/>
                </a:solidFill>
                <a:latin typeface="Calibri" panose="020F0502020204030204" pitchFamily="34" charset="0"/>
                <a:cs typeface="Arial" panose="020B0604020202020204" pitchFamily="34" charset="0"/>
              </a:defRPr>
            </a:lvl5pPr>
            <a:lvl6pPr marL="247369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459"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221"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2985" indent="-22488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751F09EF-7C1B-4874-A69E-16E37D7CB130}" type="datetime1">
              <a:rPr lang="en-US" smtClean="0"/>
              <a:t>12/15/2020</a:t>
            </a:fld>
            <a:endParaRPr lang="en-US" dirty="0"/>
          </a:p>
        </p:txBody>
      </p:sp>
      <p:sp>
        <p:nvSpPr>
          <p:cNvPr id="482308" name="Rectangle 7"/>
          <p:cNvSpPr txBox="1">
            <a:spLocks noGrp="1" noChangeArrowheads="1"/>
          </p:cNvSpPr>
          <p:nvPr/>
        </p:nvSpPr>
        <p:spPr bwMode="auto">
          <a:xfrm>
            <a:off x="3885314" y="8685553"/>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1" tIns="46176" rIns="92351" bIns="4617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4F19F58-DC34-41D3-A4A6-EDE8B32AE3F8}" type="slidenum">
              <a:rPr lang="en-US" altLang="en-US">
                <a:latin typeface="Arial" panose="020B0604020202020204" pitchFamily="34" charset="0"/>
              </a:rPr>
              <a:pPr algn="r" eaLnBrk="1" hangingPunct="1">
                <a:spcBef>
                  <a:spcPct val="0"/>
                </a:spcBef>
              </a:pPr>
              <a:t>12</a:t>
            </a:fld>
            <a:endParaRPr lang="en-US" altLang="en-US" dirty="0">
              <a:latin typeface="Arial" panose="020B0604020202020204" pitchFamily="34" charset="0"/>
            </a:endParaRPr>
          </a:p>
        </p:txBody>
      </p:sp>
      <p:sp>
        <p:nvSpPr>
          <p:cNvPr id="482309"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10" name="Rectangle 3"/>
          <p:cNvSpPr>
            <a:spLocks noGrp="1" noChangeArrowheads="1"/>
          </p:cNvSpPr>
          <p:nvPr>
            <p:ph type="body" idx="1"/>
          </p:nvPr>
        </p:nvSpPr>
        <p:spPr bwMode="auto">
          <a:xfrm>
            <a:off x="914191" y="4344337"/>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a:cs typeface="Arial" panose="020B0604020202020204" pitchFamily="34" charset="0"/>
            </a:endParaRPr>
          </a:p>
        </p:txBody>
      </p:sp>
    </p:spTree>
    <p:extLst>
      <p:ext uri="{BB962C8B-B14F-4D97-AF65-F5344CB8AC3E}">
        <p14:creationId xmlns:p14="http://schemas.microsoft.com/office/powerpoint/2010/main" val="1701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ooter Placeholder 4">
            <a:extLst>
              <a:ext uri="{FF2B5EF4-FFF2-40B4-BE49-F238E27FC236}">
                <a16:creationId xmlns:a16="http://schemas.microsoft.com/office/drawing/2014/main" id="{314392FD-B561-447A-B38A-8196C5EE82E9}"/>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Retirement Income Exercises</a:t>
            </a:r>
            <a:endParaRPr lang="en-US" dirty="0"/>
          </a:p>
        </p:txBody>
      </p:sp>
      <p:sp>
        <p:nvSpPr>
          <p:cNvPr id="12" name="Date Placeholder 3">
            <a:extLst>
              <a:ext uri="{FF2B5EF4-FFF2-40B4-BE49-F238E27FC236}">
                <a16:creationId xmlns:a16="http://schemas.microsoft.com/office/drawing/2014/main" id="{74569134-9B2A-46AE-B28E-518FC68DC767}"/>
              </a:ext>
            </a:extLst>
          </p:cNvPr>
          <p:cNvSpPr>
            <a:spLocks noGrp="1"/>
          </p:cNvSpPr>
          <p:nvPr>
            <p:ph type="dt" sz="half" idx="2"/>
          </p:nvPr>
        </p:nvSpPr>
        <p:spPr>
          <a:xfrm>
            <a:off x="9906000" y="6265304"/>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13" name="Slide Number Placeholder 5">
            <a:extLst>
              <a:ext uri="{FF2B5EF4-FFF2-40B4-BE49-F238E27FC236}">
                <a16:creationId xmlns:a16="http://schemas.microsoft.com/office/drawing/2014/main" id="{A16241D1-81E5-4C32-B068-DC321BE6AD95}"/>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Tree>
    <p:extLst>
      <p:ext uri="{BB962C8B-B14F-4D97-AF65-F5344CB8AC3E}">
        <p14:creationId xmlns:p14="http://schemas.microsoft.com/office/powerpoint/2010/main" val="40744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r>
              <a:rPr lang="en-US"/>
              <a:t>NJ Retirement Income Exercises</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0D5AF39D-F6B7-4EB7-86A6-18194CFE1AF2}" type="slidenum">
              <a:rPr lang="en-US" smtClean="0"/>
              <a:t>‹#›</a:t>
            </a:fld>
            <a:endParaRPr 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9F32C92A-D30E-4974-BB0F-A9171AAD10BA}"/>
              </a:ext>
            </a:extLst>
          </p:cNvPr>
          <p:cNvSpPr>
            <a:spLocks noGrp="1"/>
          </p:cNvSpPr>
          <p:nvPr>
            <p:ph type="dt" sz="half" idx="13"/>
          </p:nvPr>
        </p:nvSpPr>
        <p:spPr>
          <a:xfrm>
            <a:off x="10151266" y="6265305"/>
            <a:ext cx="1333856" cy="365125"/>
          </a:xfrm>
        </p:spPr>
        <p:txBody>
          <a:bodyPr/>
          <a:lstStyle/>
          <a:p>
            <a:r>
              <a:rPr lang="en-US"/>
              <a:t>12-15-2020 v1.1</a:t>
            </a:r>
            <a:endParaRPr lang="en-US" dirty="0"/>
          </a:p>
        </p:txBody>
      </p:sp>
    </p:spTree>
    <p:extLst>
      <p:ext uri="{BB962C8B-B14F-4D97-AF65-F5344CB8AC3E}">
        <p14:creationId xmlns:p14="http://schemas.microsoft.com/office/powerpoint/2010/main" val="206837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392551" y="6265305"/>
            <a:ext cx="1333856" cy="365125"/>
          </a:xfrm>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t>‹#›</a:t>
            </a:fld>
            <a:endParaRPr 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79506641"/>
      </p:ext>
    </p:extLst>
  </p:cSld>
  <p:clrMapOvr>
    <a:masterClrMapping/>
  </p:clrMapOvr>
  <p:extLst>
    <p:ext uri="{DCECCB84-F9BA-43D5-87BE-67443E8EF086}">
      <p15:sldGuideLst xmlns:p15="http://schemas.microsoft.com/office/powerpoint/2012/main">
        <p15:guide id="6"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a:xfrm>
            <a:off x="10151266" y="6265305"/>
            <a:ext cx="1333856" cy="365125"/>
          </a:xfrm>
        </p:spPr>
        <p:txBody>
          <a:bodyPr/>
          <a:lstStyle/>
          <a:p>
            <a:r>
              <a:rPr lang="en-US"/>
              <a:t>12-15-2020 v1.1</a:t>
            </a:r>
            <a:endParaRPr lang="en-US" dirty="0"/>
          </a:p>
        </p:txBody>
      </p:sp>
      <p:sp>
        <p:nvSpPr>
          <p:cNvPr id="8" name="Footer Placeholder 7"/>
          <p:cNvSpPr>
            <a:spLocks noGrp="1"/>
          </p:cNvSpPr>
          <p:nvPr>
            <p:ph type="ftr" sz="quarter" idx="11"/>
          </p:nvPr>
        </p:nvSpPr>
        <p:spPr/>
        <p:txBody>
          <a:bodyPr/>
          <a:lstStyle/>
          <a:p>
            <a:r>
              <a:rPr lang="en-US"/>
              <a:t>NJ Retirement Income Exercises</a:t>
            </a:r>
            <a:endParaRPr lang="en-US" dirty="0"/>
          </a:p>
        </p:txBody>
      </p:sp>
      <p:sp>
        <p:nvSpPr>
          <p:cNvPr id="9" name="Slide Number Placeholder 8"/>
          <p:cNvSpPr>
            <a:spLocks noGrp="1"/>
          </p:cNvSpPr>
          <p:nvPr>
            <p:ph type="sldNum" sz="quarter" idx="12"/>
          </p:nvPr>
        </p:nvSpPr>
        <p:spPr/>
        <p:txBody>
          <a:bodyPr/>
          <a:lstStyle/>
          <a:p>
            <a:fld id="{0D5AF39D-F6B7-4EB7-86A6-18194CFE1AF2}" type="slidenum">
              <a:rPr lang="en-US" smtClean="0"/>
              <a:t>‹#›</a:t>
            </a:fld>
            <a:endParaRPr 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359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r>
              <a:rPr lang="en-US"/>
              <a:t>NJ Retirement Income Exercises</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0D5AF39D-F6B7-4EB7-86A6-18194CFE1AF2}" type="slidenum">
              <a:rPr lang="en-US" smtClean="0"/>
              <a:t>‹#›</a:t>
            </a:fld>
            <a:endParaRPr 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
        <p:nvSpPr>
          <p:cNvPr id="8" name="Date Placeholder 2">
            <a:extLst>
              <a:ext uri="{FF2B5EF4-FFF2-40B4-BE49-F238E27FC236}">
                <a16:creationId xmlns:a16="http://schemas.microsoft.com/office/drawing/2014/main" id="{3B5A91A5-932C-46F0-BACE-E3518EBE387E}"/>
              </a:ext>
            </a:extLst>
          </p:cNvPr>
          <p:cNvSpPr>
            <a:spLocks noGrp="1"/>
          </p:cNvSpPr>
          <p:nvPr>
            <p:ph type="dt" sz="half" idx="14"/>
          </p:nvPr>
        </p:nvSpPr>
        <p:spPr>
          <a:xfrm>
            <a:off x="10151266" y="6265304"/>
            <a:ext cx="1333856" cy="365125"/>
          </a:xfrm>
        </p:spPr>
        <p:txBody>
          <a:bodyPr/>
          <a:lstStyle/>
          <a:p>
            <a:r>
              <a:rPr lang="en-US"/>
              <a:t>12-15-2020 v1.1</a:t>
            </a:r>
            <a:endParaRPr lang="en-US" dirty="0"/>
          </a:p>
        </p:txBody>
      </p:sp>
    </p:spTree>
    <p:extLst>
      <p:ext uri="{BB962C8B-B14F-4D97-AF65-F5344CB8AC3E}">
        <p14:creationId xmlns:p14="http://schemas.microsoft.com/office/powerpoint/2010/main" val="261875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9800" y="6265304"/>
            <a:ext cx="1333856" cy="365125"/>
          </a:xfrm>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3310206"/>
      </p:ext>
    </p:extLst>
  </p:cSld>
  <p:clrMapOvr>
    <a:masterClrMapping/>
  </p:clrMapOvr>
  <p:extLst>
    <p:ext uri="{DCECCB84-F9BA-43D5-87BE-67443E8EF086}">
      <p15:sldGuideLst xmlns:p15="http://schemas.microsoft.com/office/powerpoint/2012/main">
        <p15:guide id="6"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58400" y="6265305"/>
            <a:ext cx="1333856" cy="365125"/>
          </a:xfrm>
        </p:spPr>
        <p:txBody>
          <a:bodyPr/>
          <a:lstStyle/>
          <a:p>
            <a:r>
              <a:rPr lang="en-US"/>
              <a:t>12-15-2020 v1.1</a:t>
            </a:r>
            <a:endParaRPr lang="en-US" dirty="0"/>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4" name="Slide Number Placeholder 3"/>
          <p:cNvSpPr>
            <a:spLocks noGrp="1"/>
          </p:cNvSpPr>
          <p:nvPr>
            <p:ph type="sldNum" sz="quarter" idx="12"/>
          </p:nvPr>
        </p:nvSpPr>
        <p:spPr/>
        <p:txBody>
          <a:bodyPr/>
          <a:lstStyle/>
          <a:p>
            <a:fld id="{0D5AF39D-F6B7-4EB7-86A6-18194CFE1AF2}" type="slidenum">
              <a:rPr lang="en-US" smtClean="0"/>
              <a:t>‹#›</a:t>
            </a:fld>
            <a:endParaRPr 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9182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82200" y="6265305"/>
            <a:ext cx="1333856" cy="365125"/>
          </a:xfrm>
        </p:spPr>
        <p:txBody>
          <a:bodyPr/>
          <a:lstStyle/>
          <a:p>
            <a:r>
              <a:rPr lang="en-US"/>
              <a:t>12-15-2020 v1.1</a:t>
            </a:r>
            <a:endParaRPr lang="en-US" dirty="0"/>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fld id="{0D5AF39D-F6B7-4EB7-86A6-18194CFE1AF2}" type="slidenum">
              <a:rPr lang="en-US" smtClean="0"/>
              <a:t>‹#›</a:t>
            </a:fld>
            <a:endParaRPr 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0507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xfrm>
            <a:off x="10151266" y="6265304"/>
            <a:ext cx="1333856" cy="365125"/>
          </a:xfrm>
          <a:ln/>
        </p:spPr>
        <p:txBody>
          <a:bodyPr/>
          <a:lstStyle>
            <a:lvl1pPr>
              <a:defRPr/>
            </a:lvl1pPr>
          </a:lstStyle>
          <a:p>
            <a:r>
              <a:rPr lang="en-US"/>
              <a:t>12-15-2020 v1.1</a:t>
            </a:r>
            <a:endParaRPr lang="en-US" dirty="0"/>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dirty="0"/>
          </a:p>
        </p:txBody>
      </p:sp>
      <p:sp>
        <p:nvSpPr>
          <p:cNvPr id="8" name="Footer Placeholder 4">
            <a:extLst>
              <a:ext uri="{FF2B5EF4-FFF2-40B4-BE49-F238E27FC236}">
                <a16:creationId xmlns:a16="http://schemas.microsoft.com/office/drawing/2014/main" id="{85C252A4-9E6D-4B4E-9260-E919A7DC48AE}"/>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Retirement Income Exercises</a:t>
            </a:r>
            <a:endParaRPr lang="en-US" dirty="0"/>
          </a:p>
        </p:txBody>
      </p:sp>
    </p:spTree>
    <p:extLst>
      <p:ext uri="{BB962C8B-B14F-4D97-AF65-F5344CB8AC3E}">
        <p14:creationId xmlns:p14="http://schemas.microsoft.com/office/powerpoint/2010/main" val="23486042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12-15-2020 v1.1</a:t>
            </a:r>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NJ Retirement Income Exercises</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F39D-F6B7-4EB7-86A6-18194CFE1AF2}" type="slidenum">
              <a:rPr lang="en-US" smtClean="0"/>
              <a:t>‹#›</a:t>
            </a:fld>
            <a:endParaRPr 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124494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42" y="1875512"/>
            <a:ext cx="5562558" cy="1219200"/>
          </a:xfrm>
        </p:spPr>
        <p:txBody>
          <a:bodyPr/>
          <a:lstStyle/>
          <a:p>
            <a:r>
              <a:rPr lang="en-US" dirty="0"/>
              <a:t>Retirement Income</a:t>
            </a:r>
          </a:p>
        </p:txBody>
      </p:sp>
      <p:sp>
        <p:nvSpPr>
          <p:cNvPr id="3" name="Date Placeholder 2">
            <a:extLst>
              <a:ext uri="{FF2B5EF4-FFF2-40B4-BE49-F238E27FC236}">
                <a16:creationId xmlns:a16="http://schemas.microsoft.com/office/drawing/2014/main" id="{D9D1827E-6D4F-455C-B4FA-C4A511CC2D1A}"/>
              </a:ext>
            </a:extLst>
          </p:cNvPr>
          <p:cNvSpPr>
            <a:spLocks noGrp="1"/>
          </p:cNvSpPr>
          <p:nvPr>
            <p:ph type="dt" sz="half" idx="2"/>
          </p:nvPr>
        </p:nvSpPr>
        <p:spPr/>
        <p:txBody>
          <a:bodyPr/>
          <a:lstStyle/>
          <a:p>
            <a:r>
              <a:rPr lang="en-US"/>
              <a:t>12-15-2020 v1.1</a:t>
            </a:r>
            <a:endParaRPr lang="en-US" dirty="0"/>
          </a:p>
        </p:txBody>
      </p:sp>
      <p:sp>
        <p:nvSpPr>
          <p:cNvPr id="5" name="Footer Placeholder 4">
            <a:extLst>
              <a:ext uri="{FF2B5EF4-FFF2-40B4-BE49-F238E27FC236}">
                <a16:creationId xmlns:a16="http://schemas.microsoft.com/office/drawing/2014/main" id="{9013182D-5BD0-4249-8F2B-1CD2D5999155}"/>
              </a:ext>
            </a:extLst>
          </p:cNvPr>
          <p:cNvSpPr>
            <a:spLocks noGrp="1"/>
          </p:cNvSpPr>
          <p:nvPr>
            <p:ph type="ftr" sz="quarter" idx="3"/>
          </p:nvPr>
        </p:nvSpPr>
        <p:spPr/>
        <p:txBody>
          <a:bodyPr/>
          <a:lstStyle/>
          <a:p>
            <a:r>
              <a:rPr lang="en-US"/>
              <a:t>NJ Retirement Income Exercises</a:t>
            </a:r>
            <a:endParaRPr lang="en-US" dirty="0"/>
          </a:p>
        </p:txBody>
      </p:sp>
      <p:sp>
        <p:nvSpPr>
          <p:cNvPr id="6" name="Slide Number Placeholder 5">
            <a:extLst>
              <a:ext uri="{FF2B5EF4-FFF2-40B4-BE49-F238E27FC236}">
                <a16:creationId xmlns:a16="http://schemas.microsoft.com/office/drawing/2014/main" id="{55860934-21AC-4EEE-AB22-D647DF6D1F42}"/>
              </a:ext>
            </a:extLst>
          </p:cNvPr>
          <p:cNvSpPr>
            <a:spLocks noGrp="1"/>
          </p:cNvSpPr>
          <p:nvPr>
            <p:ph type="sldNum" sz="quarter" idx="4"/>
          </p:nvPr>
        </p:nvSpPr>
        <p:spPr/>
        <p:txBody>
          <a:bodyPr/>
          <a:lstStyle/>
          <a:p>
            <a:fld id="{0D5AF39D-F6B7-4EB7-86A6-18194CFE1AF2}" type="slidenum">
              <a:rPr lang="en-US" smtClean="0"/>
              <a:t>1</a:t>
            </a:fld>
            <a:endParaRPr lang="en-US" dirty="0"/>
          </a:p>
        </p:txBody>
      </p:sp>
    </p:spTree>
    <p:extLst>
      <p:ext uri="{BB962C8B-B14F-4D97-AF65-F5344CB8AC3E}">
        <p14:creationId xmlns:p14="http://schemas.microsoft.com/office/powerpoint/2010/main" val="296355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normAutofit fontScale="90000"/>
          </a:bodyPr>
          <a:lstStyle/>
          <a:p>
            <a:r>
              <a:rPr lang="en-US" altLang="en-US" dirty="0"/>
              <a:t>Traditional IRA with Non-Deductible Contributions</a:t>
            </a:r>
          </a:p>
        </p:txBody>
      </p:sp>
      <p:sp>
        <p:nvSpPr>
          <p:cNvPr id="477187" name="Rectangle 3"/>
          <p:cNvSpPr>
            <a:spLocks noGrp="1" noChangeArrowheads="1"/>
          </p:cNvSpPr>
          <p:nvPr>
            <p:ph idx="1"/>
          </p:nvPr>
        </p:nvSpPr>
        <p:spPr>
          <a:xfrm>
            <a:off x="1219200" y="1447800"/>
            <a:ext cx="8991600" cy="4876800"/>
          </a:xfrm>
        </p:spPr>
        <p:txBody>
          <a:bodyPr>
            <a:normAutofit fontScale="92500" lnSpcReduction="10000"/>
          </a:bodyPr>
          <a:lstStyle/>
          <a:p>
            <a:pPr>
              <a:lnSpc>
                <a:spcPct val="90000"/>
              </a:lnSpc>
            </a:pPr>
            <a:r>
              <a:rPr lang="en-US" altLang="en-US" dirty="0"/>
              <a:t>Non-deductible contribution is difference between permitted contribution and amount allowed for IRA deduction</a:t>
            </a:r>
          </a:p>
          <a:p>
            <a:pPr lvl="1">
              <a:lnSpc>
                <a:spcPct val="90000"/>
              </a:lnSpc>
            </a:pPr>
            <a:r>
              <a:rPr lang="en-US" altLang="en-US" sz="2400" dirty="0"/>
              <a:t>Alternative when IRA deduction is limited due to retirement plan, income, filing status</a:t>
            </a:r>
          </a:p>
          <a:p>
            <a:pPr lvl="1">
              <a:lnSpc>
                <a:spcPct val="90000"/>
              </a:lnSpc>
            </a:pPr>
            <a:r>
              <a:rPr lang="en-US" altLang="en-US" sz="2400" dirty="0"/>
              <a:t>Total of deductible + non-deductible cannot exceed maximum contribution limits ($6,000/$7,000 if 50 years or older)</a:t>
            </a:r>
          </a:p>
          <a:p>
            <a:pPr>
              <a:lnSpc>
                <a:spcPct val="90000"/>
              </a:lnSpc>
            </a:pPr>
            <a:r>
              <a:rPr lang="en-US" altLang="en-US" dirty="0"/>
              <a:t>Distributions from IRAs with non-deductible contributions</a:t>
            </a:r>
          </a:p>
          <a:p>
            <a:pPr lvl="1">
              <a:lnSpc>
                <a:spcPct val="90000"/>
              </a:lnSpc>
            </a:pPr>
            <a:r>
              <a:rPr lang="en-US" altLang="en-US" sz="2400" dirty="0"/>
              <a:t>Deductible contributions taxed on distribution</a:t>
            </a:r>
          </a:p>
          <a:p>
            <a:pPr lvl="1">
              <a:lnSpc>
                <a:spcPct val="90000"/>
              </a:lnSpc>
            </a:pPr>
            <a:r>
              <a:rPr lang="en-US" altLang="en-US" sz="2400" dirty="0"/>
              <a:t>Non-deductible contributions not taxed on distribution</a:t>
            </a:r>
          </a:p>
          <a:p>
            <a:pPr lvl="1">
              <a:lnSpc>
                <a:spcPct val="90000"/>
              </a:lnSpc>
            </a:pPr>
            <a:r>
              <a:rPr lang="en-US" altLang="en-US" sz="2400" dirty="0"/>
              <a:t>Earnings are taxed on distribution</a:t>
            </a:r>
          </a:p>
          <a:p>
            <a:pPr>
              <a:lnSpc>
                <a:spcPct val="90000"/>
              </a:lnSpc>
            </a:pPr>
            <a:endParaRPr lang="en-US" altLang="en-US" dirty="0"/>
          </a:p>
          <a:p>
            <a:pPr>
              <a:lnSpc>
                <a:spcPct val="90000"/>
              </a:lnSpc>
            </a:pPr>
            <a:endParaRPr lang="en-US" alt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261EBE68-3AD5-4CB7-AFF3-0BE65796756C}"/>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4059927148"/>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NJ Retirement Income Exercises</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100</a:t>
            </a:fld>
            <a:endParaRPr lang="en-US" dirty="0"/>
          </a:p>
        </p:txBody>
      </p:sp>
      <p:sp>
        <p:nvSpPr>
          <p:cNvPr id="208899" name="Content Placeholder 2"/>
          <p:cNvSpPr>
            <a:spLocks noGrp="1"/>
          </p:cNvSpPr>
          <p:nvPr>
            <p:ph sz="quarter" idx="12"/>
          </p:nvPr>
        </p:nvSpPr>
        <p:spPr/>
        <p:txBody>
          <a:bodyPr>
            <a:normAutofit fontScale="92500" lnSpcReduction="10000"/>
          </a:bodyPr>
          <a:lstStyle/>
          <a:p>
            <a:r>
              <a:rPr lang="en-US" altLang="en-US" sz="3000" dirty="0"/>
              <a:t>You &amp;/or spouse/CU partner 62 years+ or blind or disabled (according to SSA guidelines) on last day of year</a:t>
            </a:r>
          </a:p>
          <a:p>
            <a:pPr lvl="1"/>
            <a:r>
              <a:rPr lang="en-US" altLang="en-US" dirty="0"/>
              <a:t>If only 1 partner qualifies, can still claim up to  maximum pension exclusion.  However, only retirement income of qualified partner can be excluded</a:t>
            </a:r>
          </a:p>
          <a:p>
            <a:pPr lvl="1"/>
            <a:r>
              <a:rPr lang="en-US" altLang="en-US" dirty="0"/>
              <a:t>TaxSlayer will know if the taxpayer or spouse is disabled based on answer to disability question in Basic Information section of NJ return</a:t>
            </a:r>
          </a:p>
          <a:p>
            <a:r>
              <a:rPr lang="en-US" altLang="en-US" dirty="0"/>
              <a:t>Total income from NJ 1040 Line 29 </a:t>
            </a:r>
            <a:r>
              <a:rPr lang="en-US" altLang="en-US" dirty="0">
                <a:solidFill>
                  <a:srgbClr val="FF0000"/>
                </a:solidFill>
              </a:rPr>
              <a:t>$100K or less</a:t>
            </a:r>
          </a:p>
          <a:p>
            <a:pPr>
              <a:buFont typeface="Wingdings" panose="05000000000000000000" pitchFamily="2" charset="2"/>
              <a:buNone/>
            </a:pPr>
            <a:endParaRPr lang="en-US" altLang="en-US" dirty="0"/>
          </a:p>
        </p:txBody>
      </p:sp>
      <p:sp>
        <p:nvSpPr>
          <p:cNvPr id="208898" name="Title 1"/>
          <p:cNvSpPr>
            <a:spLocks noGrp="1"/>
          </p:cNvSpPr>
          <p:nvPr>
            <p:ph type="title"/>
          </p:nvPr>
        </p:nvSpPr>
        <p:spPr/>
        <p:txBody>
          <a:bodyPr>
            <a:normAutofit fontScale="90000"/>
          </a:bodyPr>
          <a:lstStyle/>
          <a:p>
            <a:r>
              <a:rPr lang="en-US" altLang="en-US" dirty="0"/>
              <a:t>NJ Pension Exclusion – Eligibility Requirements</a:t>
            </a:r>
          </a:p>
        </p:txBody>
      </p:sp>
      <p:sp>
        <p:nvSpPr>
          <p:cNvPr id="3" name="Date Placeholder 2">
            <a:extLst>
              <a:ext uri="{FF2B5EF4-FFF2-40B4-BE49-F238E27FC236}">
                <a16:creationId xmlns:a16="http://schemas.microsoft.com/office/drawing/2014/main" id="{EE6CDF94-3E72-46DE-8848-17DA5007441E}"/>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948989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normAutofit/>
          </a:bodyPr>
          <a:lstStyle/>
          <a:p>
            <a:r>
              <a:rPr lang="en-US" altLang="en-US" dirty="0"/>
              <a:t>NJ Pension Exclusion </a:t>
            </a:r>
          </a:p>
        </p:txBody>
      </p:sp>
      <p:sp>
        <p:nvSpPr>
          <p:cNvPr id="210947" name="Content Placeholder 2"/>
          <p:cNvSpPr>
            <a:spLocks noGrp="1"/>
          </p:cNvSpPr>
          <p:nvPr>
            <p:ph idx="1"/>
          </p:nvPr>
        </p:nvSpPr>
        <p:spPr/>
        <p:txBody>
          <a:bodyPr/>
          <a:lstStyle/>
          <a:p>
            <a:r>
              <a:rPr lang="en-US" altLang="en-US" dirty="0">
                <a:solidFill>
                  <a:srgbClr val="001132"/>
                </a:solidFill>
              </a:rPr>
              <a:t>Amount that can be excluded is based on filing status:</a:t>
            </a:r>
          </a:p>
          <a:p>
            <a:pPr lvl="1">
              <a:buFont typeface="Arial" panose="020B0604020202020204" pitchFamily="34" charset="0"/>
              <a:buChar char="•"/>
            </a:pPr>
            <a:r>
              <a:rPr lang="en-US" altLang="en-US" dirty="0">
                <a:solidFill>
                  <a:srgbClr val="FF0000"/>
                </a:solidFill>
              </a:rPr>
              <a:t>$80K </a:t>
            </a:r>
            <a:r>
              <a:rPr lang="en-US" altLang="en-US" dirty="0">
                <a:solidFill>
                  <a:srgbClr val="001132"/>
                </a:solidFill>
              </a:rPr>
              <a:t> –  MFJ</a:t>
            </a:r>
          </a:p>
          <a:p>
            <a:pPr lvl="1">
              <a:buFont typeface="Arial" panose="020B0604020202020204" pitchFamily="34" charset="0"/>
              <a:buChar char="•"/>
            </a:pPr>
            <a:r>
              <a:rPr lang="en-US" altLang="en-US" dirty="0">
                <a:solidFill>
                  <a:srgbClr val="FF0000"/>
                </a:solidFill>
              </a:rPr>
              <a:t>$60K  </a:t>
            </a:r>
            <a:r>
              <a:rPr lang="en-US" altLang="en-US" dirty="0">
                <a:solidFill>
                  <a:srgbClr val="001132"/>
                </a:solidFill>
              </a:rPr>
              <a:t>–  Single, HOH, QW</a:t>
            </a:r>
          </a:p>
          <a:p>
            <a:pPr lvl="1">
              <a:buFont typeface="Arial" panose="020B0604020202020204" pitchFamily="34" charset="0"/>
              <a:buChar char="•"/>
            </a:pPr>
            <a:r>
              <a:rPr lang="en-US" altLang="en-US" dirty="0">
                <a:solidFill>
                  <a:srgbClr val="FF0000"/>
                </a:solidFill>
              </a:rPr>
              <a:t>$40K  </a:t>
            </a:r>
            <a:r>
              <a:rPr lang="en-US" altLang="en-US" dirty="0">
                <a:solidFill>
                  <a:srgbClr val="001132"/>
                </a:solidFill>
              </a:rPr>
              <a:t>–  MFS</a:t>
            </a:r>
          </a:p>
          <a:p>
            <a:r>
              <a:rPr lang="en-US" altLang="en-US" dirty="0">
                <a:solidFill>
                  <a:srgbClr val="001132"/>
                </a:solidFill>
              </a:rPr>
              <a:t>Maximum exclusion cannot exceed amount on NJ 1040 Line 20a (Taxable Amounts of IRAs, Pensions and Annuities)</a:t>
            </a:r>
            <a:endParaRPr lang="en-US" alt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101</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3305DF6A-E548-44F3-8972-C7E9CBCCC3B1}"/>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305568666"/>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normAutofit fontScale="90000"/>
          </a:bodyPr>
          <a:lstStyle/>
          <a:p>
            <a:r>
              <a:rPr lang="en-US" altLang="en-US" dirty="0"/>
              <a:t>Other Retirement Income Exclusions - </a:t>
            </a:r>
            <a:r>
              <a:rPr lang="en-US" altLang="en-US" sz="3600" dirty="0"/>
              <a:t>NJ1040 Line 28b</a:t>
            </a:r>
          </a:p>
        </p:txBody>
      </p:sp>
      <p:sp>
        <p:nvSpPr>
          <p:cNvPr id="215043" name="Content Placeholder 2"/>
          <p:cNvSpPr>
            <a:spLocks noGrp="1"/>
          </p:cNvSpPr>
          <p:nvPr>
            <p:ph idx="1"/>
          </p:nvPr>
        </p:nvSpPr>
        <p:spPr/>
        <p:txBody>
          <a:bodyPr/>
          <a:lstStyle/>
          <a:p>
            <a:r>
              <a:rPr lang="en-US" altLang="en-US" dirty="0"/>
              <a:t>2 Parts to Other Retirement Income Exclusions</a:t>
            </a:r>
          </a:p>
          <a:p>
            <a:pPr lvl="1"/>
            <a:r>
              <a:rPr lang="en-US" altLang="en-US" dirty="0"/>
              <a:t>Unclaimed portion of your Pension Exclusion </a:t>
            </a:r>
          </a:p>
          <a:p>
            <a:pPr lvl="1"/>
            <a:r>
              <a:rPr lang="en-US" altLang="en-US" dirty="0"/>
              <a:t>Special exclusion for taxpayers who are unable to receive SS or RR benefits</a:t>
            </a:r>
          </a:p>
          <a:p>
            <a:r>
              <a:rPr lang="en-US" altLang="en-US" dirty="0"/>
              <a:t>Each part has different eligibility requirements</a:t>
            </a:r>
          </a:p>
        </p:txBody>
      </p:sp>
      <p:sp>
        <p:nvSpPr>
          <p:cNvPr id="4" name="Slide Number Placeholder 3"/>
          <p:cNvSpPr>
            <a:spLocks noGrp="1"/>
          </p:cNvSpPr>
          <p:nvPr>
            <p:ph type="sldNum" sz="quarter" idx="11"/>
          </p:nvPr>
        </p:nvSpPr>
        <p:spPr/>
        <p:txBody>
          <a:bodyPr/>
          <a:lstStyle/>
          <a:p>
            <a:fld id="{251E97C6-B5EA-4059-8D5E-F0990EFE7977}" type="slidenum">
              <a:rPr lang="en-US" smtClean="0"/>
              <a:pPr/>
              <a:t>102</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EFB05240-A1D3-49DE-8339-E458586E8B59}"/>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89199873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1096042" y="38817"/>
            <a:ext cx="9753599" cy="1143000"/>
          </a:xfrm>
        </p:spPr>
        <p:txBody>
          <a:bodyPr>
            <a:normAutofit fontScale="90000"/>
          </a:bodyPr>
          <a:lstStyle/>
          <a:p>
            <a:r>
              <a:rPr lang="en-US" altLang="en-US" dirty="0"/>
              <a:t>Other Retirement Income Exclusions: Unclaimed Pension Exclusion Eligibility Requirements</a:t>
            </a:r>
          </a:p>
        </p:txBody>
      </p:sp>
      <p:sp>
        <p:nvSpPr>
          <p:cNvPr id="217091" name="Content Placeholder 2"/>
          <p:cNvSpPr>
            <a:spLocks noGrp="1"/>
          </p:cNvSpPr>
          <p:nvPr>
            <p:ph idx="1"/>
          </p:nvPr>
        </p:nvSpPr>
        <p:spPr>
          <a:xfrm>
            <a:off x="1278833" y="1524000"/>
            <a:ext cx="9753600" cy="4260793"/>
          </a:xfrm>
        </p:spPr>
        <p:txBody>
          <a:bodyPr>
            <a:normAutofit lnSpcReduction="10000"/>
          </a:bodyPr>
          <a:lstStyle/>
          <a:p>
            <a:r>
              <a:rPr lang="en-US" altLang="en-US" dirty="0"/>
              <a:t>Did not use maximum Pension Exclusion</a:t>
            </a:r>
          </a:p>
          <a:p>
            <a:r>
              <a:rPr lang="en-US" altLang="en-US" dirty="0"/>
              <a:t>You &amp;/or spouse/CU partner 62 years or older</a:t>
            </a:r>
          </a:p>
          <a:p>
            <a:r>
              <a:rPr lang="en-US" altLang="en-US" dirty="0"/>
              <a:t>Total income from NJ 1040 Line 29 $100K or less</a:t>
            </a:r>
          </a:p>
          <a:p>
            <a:r>
              <a:rPr lang="en-US" altLang="en-US" dirty="0"/>
              <a:t>Income from wages, net profit from business, partnership, S corp. income &lt;/= $3K</a:t>
            </a:r>
          </a:p>
          <a:p>
            <a:r>
              <a:rPr lang="en-US" altLang="en-US" dirty="0"/>
              <a:t>Amount will be maximum pension exclusion minus pension exclusion claimed on NJ 1040 Line 28a</a:t>
            </a:r>
          </a:p>
          <a:p>
            <a:pPr>
              <a:buFont typeface="Wingdings" panose="05000000000000000000" pitchFamily="2" charset="2"/>
              <a:buNone/>
            </a:pPr>
            <a:endParaRPr lang="en-US" alt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103</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60AF0E39-3276-4570-8914-2B8257C573BE}"/>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94384309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1106278" y="0"/>
            <a:ext cx="10378843" cy="1143000"/>
          </a:xfrm>
        </p:spPr>
        <p:txBody>
          <a:bodyPr>
            <a:normAutofit fontScale="90000"/>
          </a:bodyPr>
          <a:lstStyle/>
          <a:p>
            <a:r>
              <a:rPr lang="en-US" altLang="en-US" sz="3400" dirty="0"/>
              <a:t>NJ Other Retirement Income Exclusions:  For Taxpayers Unable to Receive SS/RR Benefits – Eligibility Requirements</a:t>
            </a:r>
          </a:p>
        </p:txBody>
      </p:sp>
      <p:sp>
        <p:nvSpPr>
          <p:cNvPr id="219139" name="Content Placeholder 2"/>
          <p:cNvSpPr>
            <a:spLocks noGrp="1"/>
          </p:cNvSpPr>
          <p:nvPr>
            <p:ph idx="1"/>
          </p:nvPr>
        </p:nvSpPr>
        <p:spPr>
          <a:xfrm>
            <a:off x="1546090" y="1524000"/>
            <a:ext cx="8893310" cy="4800600"/>
          </a:xfrm>
        </p:spPr>
        <p:txBody>
          <a:bodyPr>
            <a:normAutofit lnSpcReduction="10000"/>
          </a:bodyPr>
          <a:lstStyle/>
          <a:p>
            <a:r>
              <a:rPr lang="en-US" altLang="en-US" sz="2700" b="1" u="sng" dirty="0"/>
              <a:t>Not</a:t>
            </a:r>
            <a:r>
              <a:rPr lang="en-US" altLang="en-US" sz="2700" dirty="0"/>
              <a:t> related to Pension Exclusion &amp; may claim whether or not you use maximum Pension Exclusion</a:t>
            </a:r>
          </a:p>
          <a:p>
            <a:r>
              <a:rPr lang="en-US" altLang="en-US" sz="2700" dirty="0"/>
              <a:t>Exclusion amounts $6K – MFJ, HOH, QW;  $3K – Single, MFS</a:t>
            </a:r>
          </a:p>
          <a:p>
            <a:r>
              <a:rPr lang="en-US" altLang="en-US" sz="2700" dirty="0"/>
              <a:t>You &amp;/or spouse/CU partner 62 years or older</a:t>
            </a:r>
          </a:p>
          <a:p>
            <a:r>
              <a:rPr lang="en-US" altLang="en-US" sz="2700" dirty="0"/>
              <a:t>Unable to receive SS/RR benefits, but would have been eligible for benefits had you fully participated in either program</a:t>
            </a:r>
          </a:p>
          <a:p>
            <a:r>
              <a:rPr lang="en-US" altLang="en-US" sz="2700" dirty="0"/>
              <a:t>Must answer questions under Pension Exclusion in State section \ Edit \ Enter Myself \ Subtractions from Income for TaxSlayer to determine eligibility</a:t>
            </a:r>
          </a:p>
          <a:p>
            <a:pPr lvl="1">
              <a:buNone/>
            </a:pPr>
            <a:endParaRPr lang="en-US" altLang="en-US" sz="25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104</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8B6A00FB-FC2D-4003-A42A-48C3D85F18F5}"/>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62734253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AE27F-D2E6-41C7-8EA7-B4CFAC3A257E}"/>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BFA9D8DC-2266-45F7-9500-C8EABCF77B9F}"/>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7C320C0D-EB03-46E3-B6E6-DA33A9B69A68}"/>
              </a:ext>
            </a:extLst>
          </p:cNvPr>
          <p:cNvSpPr>
            <a:spLocks noGrp="1"/>
          </p:cNvSpPr>
          <p:nvPr>
            <p:ph type="sldNum" sz="quarter" idx="12"/>
          </p:nvPr>
        </p:nvSpPr>
        <p:spPr/>
        <p:txBody>
          <a:bodyPr/>
          <a:lstStyle/>
          <a:p>
            <a:fld id="{0D5AF39D-F6B7-4EB7-86A6-18194CFE1AF2}" type="slidenum">
              <a:rPr lang="en-US" smtClean="0"/>
              <a:t>105</a:t>
            </a:fld>
            <a:endParaRPr lang="en-US" dirty="0"/>
          </a:p>
        </p:txBody>
      </p:sp>
      <p:sp>
        <p:nvSpPr>
          <p:cNvPr id="5" name="Title 4">
            <a:extLst>
              <a:ext uri="{FF2B5EF4-FFF2-40B4-BE49-F238E27FC236}">
                <a16:creationId xmlns:a16="http://schemas.microsoft.com/office/drawing/2014/main" id="{BBF896B1-A196-425A-8845-50B88F10B530}"/>
              </a:ext>
            </a:extLst>
          </p:cNvPr>
          <p:cNvSpPr>
            <a:spLocks noGrp="1"/>
          </p:cNvSpPr>
          <p:nvPr>
            <p:ph type="title"/>
          </p:nvPr>
        </p:nvSpPr>
        <p:spPr/>
        <p:txBody>
          <a:bodyPr>
            <a:normAutofit fontScale="90000"/>
          </a:bodyPr>
          <a:lstStyle/>
          <a:p>
            <a:r>
              <a:rPr lang="en-US" dirty="0"/>
              <a:t>NJ Subtractions from Income Section under Pension Exclusion</a:t>
            </a:r>
          </a:p>
        </p:txBody>
      </p:sp>
      <p:pic>
        <p:nvPicPr>
          <p:cNvPr id="6" name="Picture 5">
            <a:extLst>
              <a:ext uri="{FF2B5EF4-FFF2-40B4-BE49-F238E27FC236}">
                <a16:creationId xmlns:a16="http://schemas.microsoft.com/office/drawing/2014/main" id="{93348623-E0F1-4A3F-BBC0-0F33F1F75384}"/>
              </a:ext>
            </a:extLst>
          </p:cNvPr>
          <p:cNvPicPr>
            <a:picLocks noChangeAspect="1"/>
          </p:cNvPicPr>
          <p:nvPr/>
        </p:nvPicPr>
        <p:blipFill>
          <a:blip r:embed="rId2"/>
          <a:stretch>
            <a:fillRect/>
          </a:stretch>
        </p:blipFill>
        <p:spPr>
          <a:xfrm>
            <a:off x="1066803" y="2152702"/>
            <a:ext cx="9956283" cy="2629002"/>
          </a:xfrm>
          <a:prstGeom prst="rect">
            <a:avLst/>
          </a:prstGeom>
          <a:ln>
            <a:solidFill>
              <a:schemeClr val="tx1"/>
            </a:solidFill>
          </a:ln>
        </p:spPr>
      </p:pic>
    </p:spTree>
    <p:extLst>
      <p:ext uri="{BB962C8B-B14F-4D97-AF65-F5344CB8AC3E}">
        <p14:creationId xmlns:p14="http://schemas.microsoft.com/office/powerpoint/2010/main" val="26043656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EE3F1-34FE-43E6-A840-C5E6DAFAFFAE}"/>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9ED5FEB9-185D-49D9-9871-85D1A33B1E62}"/>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6E525CA6-21B4-4FBF-A82B-47A56ACC8D8E}"/>
              </a:ext>
            </a:extLst>
          </p:cNvPr>
          <p:cNvSpPr>
            <a:spLocks noGrp="1"/>
          </p:cNvSpPr>
          <p:nvPr>
            <p:ph type="sldNum" sz="quarter" idx="12"/>
          </p:nvPr>
        </p:nvSpPr>
        <p:spPr/>
        <p:txBody>
          <a:bodyPr/>
          <a:lstStyle/>
          <a:p>
            <a:fld id="{0D5AF39D-F6B7-4EB7-86A6-18194CFE1AF2}" type="slidenum">
              <a:rPr lang="en-US" smtClean="0"/>
              <a:t>106</a:t>
            </a:fld>
            <a:endParaRPr lang="en-US" dirty="0"/>
          </a:p>
        </p:txBody>
      </p:sp>
      <p:sp>
        <p:nvSpPr>
          <p:cNvPr id="5" name="Title 4">
            <a:extLst>
              <a:ext uri="{FF2B5EF4-FFF2-40B4-BE49-F238E27FC236}">
                <a16:creationId xmlns:a16="http://schemas.microsoft.com/office/drawing/2014/main" id="{6CB5578F-C566-4634-831C-81B1751602CC}"/>
              </a:ext>
            </a:extLst>
          </p:cNvPr>
          <p:cNvSpPr>
            <a:spLocks noGrp="1"/>
          </p:cNvSpPr>
          <p:nvPr>
            <p:ph type="title"/>
          </p:nvPr>
        </p:nvSpPr>
        <p:spPr/>
        <p:txBody>
          <a:bodyPr>
            <a:normAutofit fontScale="90000"/>
          </a:bodyPr>
          <a:lstStyle/>
          <a:p>
            <a:r>
              <a:rPr lang="en-US" dirty="0"/>
              <a:t>Other Retirement Income Exclusion Questions</a:t>
            </a:r>
          </a:p>
        </p:txBody>
      </p:sp>
      <p:pic>
        <p:nvPicPr>
          <p:cNvPr id="6" name="Picture 5">
            <a:extLst>
              <a:ext uri="{FF2B5EF4-FFF2-40B4-BE49-F238E27FC236}">
                <a16:creationId xmlns:a16="http://schemas.microsoft.com/office/drawing/2014/main" id="{E6255083-5C71-47D9-9079-C8F15E5B0789}"/>
              </a:ext>
            </a:extLst>
          </p:cNvPr>
          <p:cNvPicPr>
            <a:picLocks noChangeAspect="1"/>
          </p:cNvPicPr>
          <p:nvPr/>
        </p:nvPicPr>
        <p:blipFill>
          <a:blip r:embed="rId2"/>
          <a:stretch>
            <a:fillRect/>
          </a:stretch>
        </p:blipFill>
        <p:spPr>
          <a:xfrm>
            <a:off x="1523998" y="1752600"/>
            <a:ext cx="9522794" cy="4034807"/>
          </a:xfrm>
          <a:prstGeom prst="rect">
            <a:avLst/>
          </a:prstGeom>
          <a:ln>
            <a:solidFill>
              <a:schemeClr val="tx1"/>
            </a:solidFill>
          </a:ln>
        </p:spPr>
      </p:pic>
    </p:spTree>
    <p:extLst>
      <p:ext uri="{BB962C8B-B14F-4D97-AF65-F5344CB8AC3E}">
        <p14:creationId xmlns:p14="http://schemas.microsoft.com/office/powerpoint/2010/main" val="263375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1098166" y="113616"/>
            <a:ext cx="8077200" cy="1143000"/>
          </a:xfrm>
        </p:spPr>
        <p:txBody>
          <a:bodyPr>
            <a:normAutofit fontScale="90000"/>
          </a:bodyPr>
          <a:lstStyle/>
          <a:p>
            <a:r>
              <a:rPr lang="en-US" altLang="en-US" dirty="0"/>
              <a:t>Traditional IRA with Non-Deductible Contributions</a:t>
            </a:r>
            <a:endParaRPr lang="en-US" altLang="en-US" sz="2800" dirty="0"/>
          </a:p>
        </p:txBody>
      </p:sp>
      <p:sp>
        <p:nvSpPr>
          <p:cNvPr id="479235" name="Rectangle 3"/>
          <p:cNvSpPr>
            <a:spLocks noGrp="1" noChangeArrowheads="1"/>
          </p:cNvSpPr>
          <p:nvPr>
            <p:ph idx="1"/>
          </p:nvPr>
        </p:nvSpPr>
        <p:spPr>
          <a:xfrm>
            <a:off x="1752600" y="1524000"/>
            <a:ext cx="9372600" cy="4876800"/>
          </a:xfrm>
        </p:spPr>
        <p:txBody>
          <a:bodyPr>
            <a:normAutofit/>
          </a:bodyPr>
          <a:lstStyle/>
          <a:p>
            <a:pPr>
              <a:lnSpc>
                <a:spcPct val="90000"/>
              </a:lnSpc>
            </a:pPr>
            <a:r>
              <a:rPr lang="en-US" altLang="en-US" dirty="0"/>
              <a:t>Non-deductible contributions must be tracked on </a:t>
            </a:r>
            <a:r>
              <a:rPr lang="en-US" altLang="en-US" b="1" dirty="0"/>
              <a:t>Form 8606 </a:t>
            </a:r>
            <a:r>
              <a:rPr lang="en-US" altLang="en-US" dirty="0"/>
              <a:t>and filed with tax return at time of contribution in order to be tax exempt on distribution</a:t>
            </a:r>
          </a:p>
          <a:p>
            <a:pPr>
              <a:lnSpc>
                <a:spcPct val="90000"/>
              </a:lnSpc>
            </a:pPr>
            <a:r>
              <a:rPr lang="en-US" altLang="en-US" dirty="0"/>
              <a:t>Distributions from IRAs with non-deductible contributions can be very complex, so refer to experienced counselor</a:t>
            </a:r>
          </a:p>
          <a:p>
            <a:pPr lvl="1">
              <a:lnSpc>
                <a:spcPct val="90000"/>
              </a:lnSpc>
            </a:pPr>
            <a:r>
              <a:rPr lang="en-US" altLang="en-US" sz="2400" dirty="0"/>
              <a:t>Refer to Special Topics document “</a:t>
            </a:r>
            <a:r>
              <a:rPr lang="en-US" sz="2400" dirty="0"/>
              <a:t>IRA Non-Deductible Contributions and Distributions” on TaxPrep4Free Preparer page</a:t>
            </a:r>
            <a:endParaRPr lang="en-US" altLang="en-US" sz="2400" dirty="0"/>
          </a:p>
          <a:p>
            <a:pPr lvl="1">
              <a:lnSpc>
                <a:spcPct val="90000"/>
              </a:lnSpc>
            </a:pPr>
            <a:endParaRPr lang="en-US" altLang="en-US" dirty="0"/>
          </a:p>
        </p:txBody>
      </p:sp>
      <p:sp>
        <p:nvSpPr>
          <p:cNvPr id="5" name="TextBox 4" descr="NJ (cont'd)" title="NJ (cont'd)"/>
          <p:cNvSpPr txBox="1"/>
          <p:nvPr/>
        </p:nvSpPr>
        <p:spPr>
          <a:xfrm>
            <a:off x="10134600" y="851997"/>
            <a:ext cx="829201" cy="338554"/>
          </a:xfrm>
          <a:prstGeom prst="rect">
            <a:avLst/>
          </a:prstGeom>
          <a:noFill/>
        </p:spPr>
        <p:txBody>
          <a:bodyPr wrap="none" rtlCol="0">
            <a:spAutoFit/>
          </a:bodyPr>
          <a:lstStyle/>
          <a:p>
            <a:pPr algn="r"/>
            <a:r>
              <a:rPr lang="en-US" sz="1600" dirty="0"/>
              <a:t>(cont’d)</a:t>
            </a:r>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42CC1448-7BEE-4FE0-82ED-9068B3C7FD44}"/>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71687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ltLang="en-US" dirty="0"/>
              <a:t>Roth IRA</a:t>
            </a:r>
          </a:p>
        </p:txBody>
      </p:sp>
      <p:sp>
        <p:nvSpPr>
          <p:cNvPr id="481283" name="Rectangle 3"/>
          <p:cNvSpPr>
            <a:spLocks noGrp="1" noChangeArrowheads="1"/>
          </p:cNvSpPr>
          <p:nvPr>
            <p:ph idx="1"/>
          </p:nvPr>
        </p:nvSpPr>
        <p:spPr>
          <a:xfrm>
            <a:off x="1828800" y="1447800"/>
            <a:ext cx="8763000" cy="4876800"/>
          </a:xfrm>
        </p:spPr>
        <p:txBody>
          <a:bodyPr>
            <a:normAutofit/>
          </a:bodyPr>
          <a:lstStyle/>
          <a:p>
            <a:pPr>
              <a:buFont typeface="Wingdings" panose="05000000000000000000" pitchFamily="2" charset="2"/>
              <a:buNone/>
            </a:pPr>
            <a:r>
              <a:rPr lang="en-US" altLang="en-US" sz="2800" dirty="0"/>
              <a:t>Can include:</a:t>
            </a:r>
          </a:p>
          <a:p>
            <a:r>
              <a:rPr lang="en-US" altLang="en-US" sz="2800" dirty="0"/>
              <a:t>After-tax contributions</a:t>
            </a:r>
          </a:p>
          <a:p>
            <a:pPr lvl="1"/>
            <a:r>
              <a:rPr lang="en-US" altLang="en-US" sz="2400" dirty="0"/>
              <a:t>No age limit for contributions, but must have earned income </a:t>
            </a:r>
          </a:p>
          <a:p>
            <a:pPr lvl="1"/>
            <a:r>
              <a:rPr lang="en-US" altLang="en-US" sz="2400" dirty="0"/>
              <a:t>Dollar limits on contributions same as for Traditional IRA ($6,000/$7,000 if age 50 or older)</a:t>
            </a:r>
          </a:p>
          <a:p>
            <a:r>
              <a:rPr lang="en-US" altLang="en-US" sz="2800" dirty="0"/>
              <a:t>Money converted from a Traditional to Roth IRA</a:t>
            </a:r>
          </a:p>
          <a:p>
            <a:pPr lvl="1"/>
            <a:r>
              <a:rPr lang="en-US" altLang="en-US" sz="2400" dirty="0"/>
              <a:t>No income limits for who can convert</a:t>
            </a:r>
          </a:p>
          <a:p>
            <a:pPr lvl="1"/>
            <a:r>
              <a:rPr lang="en-US" altLang="en-US" sz="2400" dirty="0"/>
              <a:t>Pay tax when contribution is converted </a:t>
            </a:r>
          </a:p>
          <a:p>
            <a:pPr lvl="2"/>
            <a:r>
              <a:rPr lang="en-US" altLang="en-US" sz="2000" dirty="0"/>
              <a:t>1099-R looks like a normal distribution</a:t>
            </a:r>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1789C14D-4D83-4D79-A890-1476A099F8E1}"/>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4715217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ltLang="en-US" dirty="0"/>
              <a:t>Roth IRA</a:t>
            </a:r>
          </a:p>
        </p:txBody>
      </p:sp>
      <p:sp>
        <p:nvSpPr>
          <p:cNvPr id="483331" name="Rectangle 3"/>
          <p:cNvSpPr>
            <a:spLocks noGrp="1" noChangeArrowheads="1"/>
          </p:cNvSpPr>
          <p:nvPr>
            <p:ph idx="1"/>
          </p:nvPr>
        </p:nvSpPr>
        <p:spPr>
          <a:xfrm>
            <a:off x="1278833" y="1600200"/>
            <a:ext cx="9753600" cy="4184593"/>
          </a:xfrm>
        </p:spPr>
        <p:txBody>
          <a:bodyPr>
            <a:normAutofit fontScale="92500" lnSpcReduction="10000"/>
          </a:bodyPr>
          <a:lstStyle/>
          <a:p>
            <a:r>
              <a:rPr lang="en-US" altLang="en-US" sz="2800" dirty="0"/>
              <a:t>No Required Minimum Distribution (RMD)</a:t>
            </a:r>
          </a:p>
          <a:p>
            <a:pPr lvl="1"/>
            <a:r>
              <a:rPr lang="en-US" altLang="en-US" dirty="0"/>
              <a:t> </a:t>
            </a:r>
            <a:r>
              <a:rPr lang="en-US" altLang="en-US" sz="2400" dirty="0"/>
              <a:t>Amounts withdrawn from Roth IRA cannot be used to satisfy RMD for Traditional IRA</a:t>
            </a:r>
          </a:p>
          <a:p>
            <a:r>
              <a:rPr lang="en-US" altLang="en-US" sz="2800" dirty="0"/>
              <a:t>Earnings accumulate tax free (not just tax deferred)</a:t>
            </a:r>
          </a:p>
          <a:p>
            <a:r>
              <a:rPr lang="en-US" altLang="en-US" sz="2800" dirty="0"/>
              <a:t>Distributions are generally not taxable</a:t>
            </a:r>
          </a:p>
          <a:p>
            <a:pPr lvl="1"/>
            <a:r>
              <a:rPr lang="en-US" altLang="en-US" sz="2400" dirty="0"/>
              <a:t>Exception: Distribution within 5-yr qualifying period from date Roth IRA was first established may be subject to tax on earnings plus 10% early distribution penalty</a:t>
            </a:r>
          </a:p>
          <a:p>
            <a:r>
              <a:rPr lang="en-US" altLang="en-US" dirty="0"/>
              <a:t> R</a:t>
            </a:r>
            <a:r>
              <a:rPr lang="en-US" altLang="en-US" sz="2800" dirty="0"/>
              <a:t>ules for taxability of distributions are the same for NJ</a:t>
            </a:r>
          </a:p>
        </p:txBody>
      </p:sp>
      <p:sp>
        <p:nvSpPr>
          <p:cNvPr id="7" name="TextBox 6" descr="NJ (cont'd)" title="NJ (cont'd)"/>
          <p:cNvSpPr txBox="1"/>
          <p:nvPr/>
        </p:nvSpPr>
        <p:spPr>
          <a:xfrm>
            <a:off x="10114027" y="659855"/>
            <a:ext cx="704167" cy="338554"/>
          </a:xfrm>
          <a:prstGeom prst="rect">
            <a:avLst/>
          </a:prstGeom>
          <a:noFill/>
        </p:spPr>
        <p:txBody>
          <a:bodyPr wrap="none" rtlCol="0">
            <a:spAutoFit/>
          </a:bodyPr>
          <a:lstStyle/>
          <a:p>
            <a:pPr algn="r"/>
            <a:r>
              <a:rPr lang="en-US" sz="1600" dirty="0">
                <a:solidFill>
                  <a:schemeClr val="bg1"/>
                </a:solidFill>
              </a:rPr>
              <a:t>cont’d</a:t>
            </a:r>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350D070F-0E9C-4463-A102-26C6B36324C0}"/>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42358168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ltLang="en-US" dirty="0"/>
              <a:t>401k Plans</a:t>
            </a:r>
          </a:p>
        </p:txBody>
      </p:sp>
      <p:sp>
        <p:nvSpPr>
          <p:cNvPr id="489475" name="Rectangle 3"/>
          <p:cNvSpPr>
            <a:spLocks noGrp="1" noChangeArrowheads="1"/>
          </p:cNvSpPr>
          <p:nvPr>
            <p:ph idx="1"/>
          </p:nvPr>
        </p:nvSpPr>
        <p:spPr/>
        <p:txBody>
          <a:bodyPr>
            <a:normAutofit fontScale="85000" lnSpcReduction="20000"/>
          </a:bodyPr>
          <a:lstStyle/>
          <a:p>
            <a:pPr>
              <a:lnSpc>
                <a:spcPct val="80000"/>
              </a:lnSpc>
            </a:pPr>
            <a:r>
              <a:rPr lang="en-US" altLang="en-US" sz="3000" dirty="0"/>
              <a:t>Employer-sponsored plans</a:t>
            </a:r>
          </a:p>
          <a:p>
            <a:pPr>
              <a:lnSpc>
                <a:spcPct val="80000"/>
              </a:lnSpc>
            </a:pPr>
            <a:r>
              <a:rPr lang="en-US" altLang="en-US" sz="3000" dirty="0"/>
              <a:t>Pre-tax contributions (99.9% of cases)</a:t>
            </a:r>
          </a:p>
          <a:p>
            <a:pPr lvl="1">
              <a:lnSpc>
                <a:spcPct val="80000"/>
              </a:lnSpc>
            </a:pPr>
            <a:r>
              <a:rPr lang="en-US" altLang="en-US" sz="2600" dirty="0"/>
              <a:t>If any contributions were after-tax (unusual), distributions are </a:t>
            </a:r>
            <a:r>
              <a:rPr lang="en-US" altLang="en-US" sz="2600" dirty="0">
                <a:solidFill>
                  <a:srgbClr val="FF0000"/>
                </a:solidFill>
              </a:rPr>
              <a:t>Out Of Scope</a:t>
            </a:r>
          </a:p>
          <a:p>
            <a:pPr>
              <a:lnSpc>
                <a:spcPct val="80000"/>
              </a:lnSpc>
            </a:pPr>
            <a:r>
              <a:rPr lang="en-US" altLang="en-US" sz="3000" dirty="0"/>
              <a:t>Earnings accumulate tax deferred </a:t>
            </a:r>
          </a:p>
          <a:p>
            <a:pPr>
              <a:lnSpc>
                <a:spcPct val="80000"/>
              </a:lnSpc>
            </a:pPr>
            <a:r>
              <a:rPr lang="en-US" altLang="en-US" sz="3000" dirty="0"/>
              <a:t>Distributions taxable in the year received</a:t>
            </a:r>
          </a:p>
          <a:p>
            <a:pPr>
              <a:lnSpc>
                <a:spcPct val="80000"/>
              </a:lnSpc>
            </a:pPr>
            <a:r>
              <a:rPr lang="en-US" altLang="en-US" sz="3000" dirty="0"/>
              <a:t>Required Minimum Distribution (RMD) by April 1 following the first year after the later of:</a:t>
            </a:r>
          </a:p>
          <a:p>
            <a:pPr lvl="1">
              <a:lnSpc>
                <a:spcPct val="80000"/>
              </a:lnSpc>
            </a:pPr>
            <a:r>
              <a:rPr lang="en-US" altLang="en-US" sz="2600" dirty="0"/>
              <a:t>Year taxpayer turns 70½ OR</a:t>
            </a:r>
          </a:p>
          <a:p>
            <a:pPr lvl="1">
              <a:lnSpc>
                <a:spcPct val="80000"/>
              </a:lnSpc>
            </a:pPr>
            <a:r>
              <a:rPr lang="en-US" altLang="en-US" sz="2600" dirty="0"/>
              <a:t>Year in which taxpayer retires</a:t>
            </a:r>
          </a:p>
          <a:p>
            <a:pPr>
              <a:lnSpc>
                <a:spcPct val="80000"/>
              </a:lnSpc>
            </a:pPr>
            <a:r>
              <a:rPr lang="en-US" altLang="en-US" sz="3000" dirty="0"/>
              <a:t>Contributions have also been pretax in NJ since 1/1/84</a:t>
            </a:r>
          </a:p>
          <a:p>
            <a:pPr>
              <a:lnSpc>
                <a:spcPct val="80000"/>
              </a:lnSpc>
            </a:pPr>
            <a:endParaRPr lang="en-US" altLang="en-US" sz="28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9834B9C2-0514-4048-91E3-A9127B236646}"/>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1617552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ltLang="en-US" dirty="0"/>
              <a:t>Penalties Associated with IRAs</a:t>
            </a:r>
          </a:p>
        </p:txBody>
      </p:sp>
      <p:sp>
        <p:nvSpPr>
          <p:cNvPr id="565251" name="Rectangle 3"/>
          <p:cNvSpPr>
            <a:spLocks noGrp="1" noChangeArrowheads="1"/>
          </p:cNvSpPr>
          <p:nvPr>
            <p:ph idx="1"/>
          </p:nvPr>
        </p:nvSpPr>
        <p:spPr>
          <a:xfrm>
            <a:off x="1828801" y="1524000"/>
            <a:ext cx="8421512" cy="4953000"/>
          </a:xfrm>
        </p:spPr>
        <p:txBody>
          <a:bodyPr>
            <a:normAutofit/>
          </a:bodyPr>
          <a:lstStyle/>
          <a:p>
            <a:pPr marL="274320" indent="-274320"/>
            <a:r>
              <a:rPr lang="en-US" altLang="en-US" sz="2800" dirty="0"/>
              <a:t>Early distribution penalty (prior to age 59½ ) </a:t>
            </a:r>
          </a:p>
          <a:p>
            <a:pPr marL="847407" lvl="1" indent="-274320"/>
            <a:r>
              <a:rPr lang="en-US" altLang="en-US" sz="2400" dirty="0"/>
              <a:t>10% of amount withdrawn if no exception (discussed in later slides) </a:t>
            </a:r>
            <a:endParaRPr lang="en-US" altLang="en-US" sz="2000" dirty="0"/>
          </a:p>
          <a:p>
            <a:pPr marL="274320" indent="-274320"/>
            <a:r>
              <a:rPr lang="en-US" altLang="en-US" sz="2800" dirty="0"/>
              <a:t>Excess contributions penalty – </a:t>
            </a:r>
            <a:r>
              <a:rPr lang="en-US" altLang="en-US" sz="2800" dirty="0">
                <a:solidFill>
                  <a:srgbClr val="FF0000"/>
                </a:solidFill>
              </a:rPr>
              <a:t>Out of Scope</a:t>
            </a:r>
          </a:p>
          <a:p>
            <a:pPr lvl="1"/>
            <a:r>
              <a:rPr lang="en-US" altLang="en-US" dirty="0"/>
              <a:t> </a:t>
            </a:r>
            <a:r>
              <a:rPr lang="en-US" altLang="en-US" sz="2400" dirty="0"/>
              <a:t>Additional tax  -  6% of excess contribution for as long as excess remains in IRA</a:t>
            </a:r>
          </a:p>
          <a:p>
            <a:pPr marL="274320" indent="-274320"/>
            <a:r>
              <a:rPr lang="en-US" altLang="en-US" sz="2800" dirty="0"/>
              <a:t>Failure to take full Required Minimum Distribution (RMD) penalty</a:t>
            </a:r>
          </a:p>
          <a:p>
            <a:pPr lvl="1"/>
            <a:r>
              <a:rPr lang="en-US" altLang="en-US" sz="2400" dirty="0"/>
              <a:t>Counselor not expected to review all plans and verify that required distributions were taken</a:t>
            </a:r>
          </a:p>
          <a:p>
            <a:pPr marL="0" indent="0">
              <a:buNone/>
            </a:pPr>
            <a:endParaRPr lang="en-US" altLang="en-US" dirty="0"/>
          </a:p>
          <a:p>
            <a:pPr>
              <a:buNone/>
            </a:pPr>
            <a:endParaRPr lang="en-US" altLang="en-US" sz="24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ACC96299-CDAF-4B31-8C3A-BD99807E721E}"/>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6966161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ltLang="en-US" dirty="0"/>
              <a:t>Penalty for Failure to Take RMD</a:t>
            </a:r>
          </a:p>
        </p:txBody>
      </p:sp>
      <p:sp>
        <p:nvSpPr>
          <p:cNvPr id="565251" name="Rectangle 3"/>
          <p:cNvSpPr>
            <a:spLocks noGrp="1" noChangeArrowheads="1"/>
          </p:cNvSpPr>
          <p:nvPr>
            <p:ph idx="1"/>
          </p:nvPr>
        </p:nvSpPr>
        <p:spPr>
          <a:xfrm>
            <a:off x="1828800" y="1350405"/>
            <a:ext cx="8432801" cy="4953000"/>
          </a:xfrm>
        </p:spPr>
        <p:txBody>
          <a:bodyPr>
            <a:normAutofit/>
          </a:bodyPr>
          <a:lstStyle/>
          <a:p>
            <a:pPr marL="274320" indent="-274320"/>
            <a:r>
              <a:rPr lang="en-US" altLang="en-US" dirty="0"/>
              <a:t>Can request waiver if:</a:t>
            </a:r>
          </a:p>
          <a:p>
            <a:pPr lvl="1"/>
            <a:r>
              <a:rPr lang="en-US" altLang="en-US" dirty="0"/>
              <a:t>Taxpayer missed taking all or part of RMD</a:t>
            </a:r>
          </a:p>
          <a:p>
            <a:pPr lvl="1"/>
            <a:r>
              <a:rPr lang="en-US" altLang="en-US" dirty="0"/>
              <a:t>Shortfall in amount of distribution due to reasonable error</a:t>
            </a:r>
          </a:p>
          <a:p>
            <a:pPr lvl="1"/>
            <a:r>
              <a:rPr lang="en-US" altLang="en-US" dirty="0"/>
              <a:t>Taxpayer is taking reasonable steps to remedy shortfall</a:t>
            </a:r>
          </a:p>
          <a:p>
            <a:pPr marL="274320" indent="-274320"/>
            <a:r>
              <a:rPr lang="en-US" altLang="en-US" dirty="0"/>
              <a:t>Use </a:t>
            </a:r>
            <a:r>
              <a:rPr lang="en-US" altLang="en-US" b="1" dirty="0"/>
              <a:t>Form 5329 </a:t>
            </a:r>
            <a:r>
              <a:rPr lang="en-US" altLang="en-US" dirty="0"/>
              <a:t>Part IX to request waiver</a:t>
            </a:r>
          </a:p>
          <a:p>
            <a:pPr lvl="1"/>
            <a:r>
              <a:rPr lang="en-US" altLang="en-US" dirty="0"/>
              <a:t>Enter waiver request in Federal Section \ Other Taxes \ Tax on Early Distribution Form 5329  </a:t>
            </a:r>
          </a:p>
          <a:p>
            <a:endParaRPr lang="en-US" altLang="en-US" dirty="0"/>
          </a:p>
          <a:p>
            <a:pPr>
              <a:buNone/>
            </a:pPr>
            <a:endParaRPr lang="en-US" altLang="en-US" sz="24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DCF0DF51-3D67-49A4-B371-B57F5BDBC715}"/>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8742056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47A776B-6AC4-4070-8B33-50D7ABF6419E}"/>
              </a:ext>
            </a:extLst>
          </p:cNvPr>
          <p:cNvPicPr>
            <a:picLocks noChangeAspect="1"/>
          </p:cNvPicPr>
          <p:nvPr/>
        </p:nvPicPr>
        <p:blipFill>
          <a:blip r:embed="rId3"/>
          <a:stretch>
            <a:fillRect/>
          </a:stretch>
        </p:blipFill>
        <p:spPr>
          <a:xfrm>
            <a:off x="2500808" y="1312793"/>
            <a:ext cx="6082736" cy="4968099"/>
          </a:xfrm>
          <a:prstGeom prst="rect">
            <a:avLst/>
          </a:prstGeom>
          <a:ln>
            <a:solidFill>
              <a:schemeClr val="tx1"/>
            </a:solidFill>
          </a:ln>
        </p:spPr>
      </p:pic>
      <p:sp>
        <p:nvSpPr>
          <p:cNvPr id="3" name="Date Placeholder 2">
            <a:extLst>
              <a:ext uri="{FF2B5EF4-FFF2-40B4-BE49-F238E27FC236}">
                <a16:creationId xmlns:a16="http://schemas.microsoft.com/office/drawing/2014/main" id="{F4D08B1C-F428-48B7-9661-2AE19CD9D6EC}"/>
              </a:ext>
            </a:extLst>
          </p:cNvPr>
          <p:cNvSpPr>
            <a:spLocks noGrp="1"/>
          </p:cNvSpPr>
          <p:nvPr>
            <p:ph type="dt" sz="half" idx="10"/>
          </p:nvPr>
        </p:nvSpPr>
        <p:spPr/>
        <p:txBody>
          <a:bodyPr/>
          <a:lstStyle/>
          <a:p>
            <a:r>
              <a:rPr lang="en-US"/>
              <a:t>12-15-2020 v1.1</a:t>
            </a:r>
            <a:endParaRPr lang="en-US" dirty="0"/>
          </a:p>
        </p:txBody>
      </p:sp>
      <p:sp>
        <p:nvSpPr>
          <p:cNvPr id="2" name="Footer Placeholder 1"/>
          <p:cNvSpPr>
            <a:spLocks noGrp="1"/>
          </p:cNvSpPr>
          <p:nvPr>
            <p:ph type="ftr" sz="quarter" idx="11"/>
          </p:nvPr>
        </p:nvSpPr>
        <p:spPr/>
        <p:txBody>
          <a:bodyPr/>
          <a:lstStyle/>
          <a:p>
            <a:r>
              <a:rPr lang="en-US"/>
              <a:t>NJ Retirement Income Exercises</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17</a:t>
            </a:fld>
            <a:endParaRPr lang="en-US" dirty="0"/>
          </a:p>
        </p:txBody>
      </p:sp>
      <p:sp>
        <p:nvSpPr>
          <p:cNvPr id="565250" name="Rectangle 2"/>
          <p:cNvSpPr>
            <a:spLocks noGrp="1" noChangeArrowheads="1"/>
          </p:cNvSpPr>
          <p:nvPr>
            <p:ph type="title"/>
          </p:nvPr>
        </p:nvSpPr>
        <p:spPr/>
        <p:txBody>
          <a:bodyPr>
            <a:normAutofit/>
          </a:bodyPr>
          <a:lstStyle/>
          <a:p>
            <a:r>
              <a:rPr lang="en-US" altLang="en-US" dirty="0"/>
              <a:t>Waiver Request for Failure to take RMD</a:t>
            </a:r>
            <a:br>
              <a:rPr lang="en-US" altLang="en-US" dirty="0"/>
            </a:br>
            <a:r>
              <a:rPr lang="en-US" sz="2400" dirty="0"/>
              <a:t>Federal Section&gt; Other Taxes &gt;Tax on Early Distribution (Form 5329)</a:t>
            </a:r>
            <a:endParaRPr lang="en-US" altLang="en-US" sz="2400" dirty="0"/>
          </a:p>
        </p:txBody>
      </p:sp>
      <p:sp>
        <p:nvSpPr>
          <p:cNvPr id="7" name="TextBox 6" descr="NJ (cont'd)" title="NJ (cont'd)"/>
          <p:cNvSpPr txBox="1"/>
          <p:nvPr/>
        </p:nvSpPr>
        <p:spPr>
          <a:xfrm>
            <a:off x="10522472" y="609202"/>
            <a:ext cx="704167" cy="338554"/>
          </a:xfrm>
          <a:prstGeom prst="rect">
            <a:avLst/>
          </a:prstGeom>
          <a:noFill/>
        </p:spPr>
        <p:txBody>
          <a:bodyPr wrap="none" rtlCol="0">
            <a:spAutoFit/>
          </a:bodyPr>
          <a:lstStyle/>
          <a:p>
            <a:pPr algn="r"/>
            <a:r>
              <a:rPr lang="en-US" sz="1600" dirty="0">
                <a:solidFill>
                  <a:schemeClr val="bg1"/>
                </a:solidFill>
              </a:rPr>
              <a:t>cont’d</a:t>
            </a:r>
          </a:p>
        </p:txBody>
      </p:sp>
      <p:sp>
        <p:nvSpPr>
          <p:cNvPr id="11" name="TextBox 10"/>
          <p:cNvSpPr txBox="1"/>
          <p:nvPr/>
        </p:nvSpPr>
        <p:spPr>
          <a:xfrm>
            <a:off x="4226323" y="2515727"/>
            <a:ext cx="3432350" cy="369332"/>
          </a:xfrm>
          <a:prstGeom prst="rect">
            <a:avLst/>
          </a:prstGeom>
          <a:solidFill>
            <a:schemeClr val="bg1"/>
          </a:solidFill>
          <a:ln w="28575">
            <a:solidFill>
              <a:srgbClr val="FF0000"/>
            </a:solidFill>
          </a:ln>
        </p:spPr>
        <p:txBody>
          <a:bodyPr wrap="none" rtlCol="0">
            <a:spAutoFit/>
          </a:bodyPr>
          <a:lstStyle/>
          <a:p>
            <a:r>
              <a:rPr lang="en-US" b="1" dirty="0">
                <a:solidFill>
                  <a:srgbClr val="FF0000"/>
                </a:solidFill>
              </a:rPr>
              <a:t>RMD that should have been taken</a:t>
            </a:r>
          </a:p>
        </p:txBody>
      </p:sp>
      <p:sp>
        <p:nvSpPr>
          <p:cNvPr id="14" name="Oval 4"/>
          <p:cNvSpPr>
            <a:spLocks noChangeArrowheads="1"/>
          </p:cNvSpPr>
          <p:nvPr/>
        </p:nvSpPr>
        <p:spPr bwMode="auto">
          <a:xfrm>
            <a:off x="2562456" y="2489178"/>
            <a:ext cx="730956" cy="36411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cxnSpLocks/>
          </p:cNvCxnSpPr>
          <p:nvPr/>
        </p:nvCxnSpPr>
        <p:spPr bwMode="auto">
          <a:xfrm flipH="1">
            <a:off x="3293412" y="2667000"/>
            <a:ext cx="932912" cy="0"/>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4232156" y="3427511"/>
            <a:ext cx="2349297" cy="369332"/>
          </a:xfrm>
          <a:prstGeom prst="rect">
            <a:avLst/>
          </a:prstGeom>
          <a:solidFill>
            <a:schemeClr val="bg1"/>
          </a:solidFill>
          <a:ln w="28575">
            <a:solidFill>
              <a:srgbClr val="FF0000"/>
            </a:solidFill>
          </a:ln>
        </p:spPr>
        <p:txBody>
          <a:bodyPr wrap="none" rtlCol="0">
            <a:spAutoFit/>
          </a:bodyPr>
          <a:lstStyle/>
          <a:p>
            <a:r>
              <a:rPr lang="en-US" b="1" dirty="0">
                <a:solidFill>
                  <a:srgbClr val="FF0000"/>
                </a:solidFill>
              </a:rPr>
              <a:t>Amount actually taken</a:t>
            </a:r>
          </a:p>
        </p:txBody>
      </p:sp>
      <p:sp>
        <p:nvSpPr>
          <p:cNvPr id="21" name="Oval 4"/>
          <p:cNvSpPr>
            <a:spLocks noChangeArrowheads="1"/>
          </p:cNvSpPr>
          <p:nvPr/>
        </p:nvSpPr>
        <p:spPr bwMode="auto">
          <a:xfrm>
            <a:off x="2644500" y="3387529"/>
            <a:ext cx="402383" cy="33598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a:cxnSpLocks/>
            <a:stCxn id="18" idx="1"/>
          </p:cNvCxnSpPr>
          <p:nvPr/>
        </p:nvCxnSpPr>
        <p:spPr bwMode="auto">
          <a:xfrm flipH="1">
            <a:off x="3041052" y="3612177"/>
            <a:ext cx="1191104" cy="5728"/>
          </a:xfrm>
          <a:prstGeom prst="straightConnector1">
            <a:avLst/>
          </a:prstGeom>
          <a:noFill/>
          <a:ln w="38100" cap="flat" cmpd="sng" algn="ctr">
            <a:solidFill>
              <a:srgbClr val="FF0000"/>
            </a:solidFill>
            <a:prstDash val="solid"/>
            <a:round/>
            <a:headEnd type="none" w="med" len="med"/>
            <a:tailEnd type="triangle"/>
          </a:ln>
          <a:effectLst/>
        </p:spPr>
      </p:cxnSp>
      <p:sp>
        <p:nvSpPr>
          <p:cNvPr id="24" name="TextBox 23"/>
          <p:cNvSpPr txBox="1"/>
          <p:nvPr/>
        </p:nvSpPr>
        <p:spPr>
          <a:xfrm>
            <a:off x="4226323" y="4928348"/>
            <a:ext cx="2559675" cy="369332"/>
          </a:xfrm>
          <a:prstGeom prst="rect">
            <a:avLst/>
          </a:prstGeom>
          <a:solidFill>
            <a:schemeClr val="bg1"/>
          </a:solidFill>
          <a:ln w="28575">
            <a:solidFill>
              <a:srgbClr val="FF0000"/>
            </a:solidFill>
          </a:ln>
        </p:spPr>
        <p:txBody>
          <a:bodyPr wrap="none" rtlCol="0">
            <a:spAutoFit/>
          </a:bodyPr>
          <a:lstStyle/>
          <a:p>
            <a:r>
              <a:rPr lang="en-US" b="1" dirty="0">
                <a:solidFill>
                  <a:srgbClr val="FF0000"/>
                </a:solidFill>
              </a:rPr>
              <a:t>Waiver for additional tax</a:t>
            </a:r>
          </a:p>
        </p:txBody>
      </p:sp>
      <p:sp>
        <p:nvSpPr>
          <p:cNvPr id="27" name="Oval 4"/>
          <p:cNvSpPr>
            <a:spLocks noChangeArrowheads="1"/>
          </p:cNvSpPr>
          <p:nvPr/>
        </p:nvSpPr>
        <p:spPr bwMode="auto">
          <a:xfrm>
            <a:off x="2644500" y="4999890"/>
            <a:ext cx="648912" cy="33597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8" name="Straight Arrow Connector 27"/>
          <p:cNvCxnSpPr>
            <a:cxnSpLocks/>
          </p:cNvCxnSpPr>
          <p:nvPr/>
        </p:nvCxnSpPr>
        <p:spPr bwMode="auto">
          <a:xfrm flipH="1">
            <a:off x="3293412" y="5177142"/>
            <a:ext cx="932911" cy="0"/>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7010400" y="5383926"/>
            <a:ext cx="2338525" cy="369332"/>
          </a:xfrm>
          <a:prstGeom prst="rect">
            <a:avLst/>
          </a:prstGeom>
          <a:solidFill>
            <a:schemeClr val="bg1"/>
          </a:solidFill>
          <a:ln w="28575">
            <a:solidFill>
              <a:srgbClr val="FF0000"/>
            </a:solidFill>
          </a:ln>
        </p:spPr>
        <p:txBody>
          <a:bodyPr wrap="none" rtlCol="0">
            <a:spAutoFit/>
          </a:bodyPr>
          <a:lstStyle/>
          <a:p>
            <a:r>
              <a:rPr lang="en-US" b="1" dirty="0">
                <a:solidFill>
                  <a:srgbClr val="FF0000"/>
                </a:solidFill>
              </a:rPr>
              <a:t>Explanation for waiver</a:t>
            </a:r>
          </a:p>
        </p:txBody>
      </p:sp>
      <p:sp>
        <p:nvSpPr>
          <p:cNvPr id="32" name="Oval 4"/>
          <p:cNvSpPr>
            <a:spLocks noChangeArrowheads="1"/>
          </p:cNvSpPr>
          <p:nvPr/>
        </p:nvSpPr>
        <p:spPr bwMode="auto">
          <a:xfrm>
            <a:off x="2380506" y="5820364"/>
            <a:ext cx="5468094" cy="42269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3" name="Straight Arrow Connector 32"/>
          <p:cNvCxnSpPr>
            <a:cxnSpLocks/>
            <a:stCxn id="29" idx="1"/>
          </p:cNvCxnSpPr>
          <p:nvPr/>
        </p:nvCxnSpPr>
        <p:spPr bwMode="auto">
          <a:xfrm flipH="1">
            <a:off x="6400800" y="5568592"/>
            <a:ext cx="609600" cy="27154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9292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21" grpId="0" animBg="1" autoUpdateAnimBg="0"/>
      <p:bldP spid="27" grpId="0" animBg="1" autoUpdateAnimBg="0"/>
      <p:bldP spid="3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normAutofit/>
          </a:bodyPr>
          <a:lstStyle/>
          <a:p>
            <a:r>
              <a:rPr lang="en-US" altLang="en-US" dirty="0"/>
              <a:t>Types of Retirement Income Tax Forms</a:t>
            </a:r>
            <a:endParaRPr lang="en-US" altLang="en-US" sz="2000" dirty="0"/>
          </a:p>
        </p:txBody>
      </p:sp>
      <p:graphicFrame>
        <p:nvGraphicFramePr>
          <p:cNvPr id="1438723" name="Group 3"/>
          <p:cNvGraphicFramePr>
            <a:graphicFrameLocks noGrp="1"/>
          </p:cNvGraphicFramePr>
          <p:nvPr>
            <p:ph sz="half" idx="4294967295"/>
            <p:extLst>
              <p:ext uri="{D42A27DB-BD31-4B8C-83A1-F6EECF244321}">
                <p14:modId xmlns:p14="http://schemas.microsoft.com/office/powerpoint/2010/main" val="2842988705"/>
              </p:ext>
            </p:extLst>
          </p:nvPr>
        </p:nvGraphicFramePr>
        <p:xfrm>
          <a:off x="2584450" y="1371600"/>
          <a:ext cx="7092950" cy="4863311"/>
        </p:xfrm>
        <a:graphic>
          <a:graphicData uri="http://schemas.openxmlformats.org/drawingml/2006/table">
            <a:tbl>
              <a:tblPr/>
              <a:tblGrid>
                <a:gridCol w="2816225">
                  <a:extLst>
                    <a:ext uri="{9D8B030D-6E8A-4147-A177-3AD203B41FA5}">
                      <a16:colId xmlns:a16="http://schemas.microsoft.com/office/drawing/2014/main" val="20000"/>
                    </a:ext>
                  </a:extLst>
                </a:gridCol>
                <a:gridCol w="4276725">
                  <a:extLst>
                    <a:ext uri="{9D8B030D-6E8A-4147-A177-3AD203B41FA5}">
                      <a16:colId xmlns:a16="http://schemas.microsoft.com/office/drawing/2014/main" val="20001"/>
                    </a:ext>
                  </a:extLst>
                </a:gridCol>
              </a:tblGrid>
              <a:tr h="15240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1099-R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Pensions, Annuities, Retirement Plans, Insurance Contracts, IRAs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05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SSA-1099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Social Security Payments </a:t>
                      </a:r>
                      <a:endParaRPr kumimoji="0" lang="en-US" sz="3000" b="0" i="0" u="none" strike="noStrike" cap="none" normalizeH="0" baseline="0" dirty="0">
                        <a:ln>
                          <a:noFill/>
                        </a:ln>
                        <a:solidFill>
                          <a:srgbClr val="FF0000"/>
                        </a:solidFill>
                        <a:effectLst/>
                        <a:latin typeface="Calibri"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8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RRB-1099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Social Security Equivalent or Tier 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8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a:ln>
                            <a:noFill/>
                          </a:ln>
                          <a:solidFill>
                            <a:schemeClr val="tx1"/>
                          </a:solidFill>
                          <a:effectLst/>
                          <a:latin typeface="Calibri" pitchFamily="34" charset="0"/>
                          <a:ea typeface="ＭＳ Ｐゴシック" pitchFamily="34" charset="-128"/>
                        </a:rPr>
                        <a:t>RRB-1099-R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a:ln>
                            <a:noFill/>
                          </a:ln>
                          <a:solidFill>
                            <a:schemeClr val="tx1"/>
                          </a:solidFill>
                          <a:effectLst/>
                          <a:latin typeface="Calibri" pitchFamily="34" charset="0"/>
                          <a:ea typeface="ＭＳ Ｐゴシック" pitchFamily="34" charset="-128"/>
                        </a:rPr>
                        <a:t>Non-Social Security Equivalent or Tier 2</a:t>
                      </a: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ea typeface="ＭＳ Ｐゴシック" pitchFamily="34" charset="-128"/>
                        </a:rPr>
                        <a:t>(</a:t>
                      </a:r>
                      <a:r>
                        <a:rPr lang="en-US" sz="2000" b="0" i="0" kern="1200" dirty="0">
                          <a:solidFill>
                            <a:schemeClr val="tx1"/>
                          </a:solidFill>
                          <a:effectLst/>
                          <a:latin typeface="+mn-lt"/>
                          <a:ea typeface="+mn-ea"/>
                          <a:cs typeface="+mn-cs"/>
                        </a:rPr>
                        <a:t>Annuities/Pensions from Railroad Retirement Board</a:t>
                      </a:r>
                      <a:r>
                        <a:rPr kumimoji="0" lang="en-US" sz="2000" b="0" i="0" u="none" strike="noStrike" kern="1200" cap="none" normalizeH="0" baseline="0" dirty="0">
                          <a:ln>
                            <a:noFill/>
                          </a:ln>
                          <a:solidFill>
                            <a:schemeClr val="tx1"/>
                          </a:solidFill>
                          <a:effectLst/>
                          <a:latin typeface="Calibri" pitchFamily="34" charset="0"/>
                          <a:ea typeface="ＭＳ Ｐゴシック" pitchFamily="34" charset="-128"/>
                          <a:cs typeface="+mn-cs"/>
                        </a:rPr>
                        <a:t>)</a:t>
                      </a:r>
                      <a:endParaRPr kumimoji="0" lang="en-US" sz="2000" b="0" i="0" u="none" strike="noStrike" cap="none" normalizeH="0" baseline="0" dirty="0">
                        <a:ln>
                          <a:noFill/>
                        </a:ln>
                        <a:solidFill>
                          <a:srgbClr val="FF0000"/>
                        </a:solidFill>
                        <a:effectLst/>
                        <a:latin typeface="Calibri"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dirty="0"/>
          </a:p>
        </p:txBody>
      </p:sp>
      <p:sp>
        <p:nvSpPr>
          <p:cNvPr id="2" name="Footer Placeholder 1"/>
          <p:cNvSpPr>
            <a:spLocks noGrp="1"/>
          </p:cNvSpPr>
          <p:nvPr>
            <p:ph type="ftr" sz="quarter" idx="11"/>
          </p:nvPr>
        </p:nvSpPr>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EC8A6334-D3E5-4AED-8914-D7F5B7539356}"/>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21763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19</a:t>
            </a:fld>
            <a:endParaRPr lang="en-US" dirty="0"/>
          </a:p>
        </p:txBody>
      </p:sp>
      <p:sp>
        <p:nvSpPr>
          <p:cNvPr id="3" name="Content Placeholder 2"/>
          <p:cNvSpPr>
            <a:spLocks noGrp="1"/>
          </p:cNvSpPr>
          <p:nvPr>
            <p:ph sz="quarter" idx="12"/>
          </p:nvPr>
        </p:nvSpPr>
        <p:spPr/>
        <p:txBody>
          <a:bodyPr/>
          <a:lstStyle/>
          <a:p>
            <a:r>
              <a:rPr lang="en-US" dirty="0"/>
              <a:t>Log in to TaxSlayer </a:t>
            </a:r>
          </a:p>
          <a:p>
            <a:r>
              <a:rPr lang="en-US" dirty="0"/>
              <a:t>Begin a new return for Harriet Jones</a:t>
            </a:r>
          </a:p>
          <a:p>
            <a:endParaRPr lang="en-US" dirty="0"/>
          </a:p>
        </p:txBody>
      </p:sp>
      <p:sp>
        <p:nvSpPr>
          <p:cNvPr id="2" name="Title 1"/>
          <p:cNvSpPr>
            <a:spLocks noGrp="1"/>
          </p:cNvSpPr>
          <p:nvPr>
            <p:ph type="title"/>
          </p:nvPr>
        </p:nvSpPr>
        <p:spPr/>
        <p:txBody>
          <a:bodyPr/>
          <a:lstStyle/>
          <a:p>
            <a:r>
              <a:rPr lang="en-US" dirty="0"/>
              <a:t>Exploring Form 1099-R</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3BE5B358-E2E7-40C5-BD8E-41B41A9ABB6B}"/>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466115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A24200-2EF6-4DF3-837D-1D24813A9A86}"/>
              </a:ext>
            </a:extLst>
          </p:cNvPr>
          <p:cNvSpPr>
            <a:spLocks noGrp="1"/>
          </p:cNvSpPr>
          <p:nvPr>
            <p:ph type="ftr" sz="quarter" idx="10"/>
          </p:nvPr>
        </p:nvSpPr>
        <p:spPr/>
        <p:txBody>
          <a:bodyPr/>
          <a:lstStyle/>
          <a:p>
            <a:r>
              <a:rPr lang="en-US"/>
              <a:t>NJ Retirement Income Exercises</a:t>
            </a:r>
            <a:endParaRPr lang="en-US" dirty="0"/>
          </a:p>
        </p:txBody>
      </p:sp>
      <p:sp>
        <p:nvSpPr>
          <p:cNvPr id="3" name="Slide Number Placeholder 2">
            <a:extLst>
              <a:ext uri="{FF2B5EF4-FFF2-40B4-BE49-F238E27FC236}">
                <a16:creationId xmlns:a16="http://schemas.microsoft.com/office/drawing/2014/main" id="{5219EF71-7BF6-4763-AF7C-319B86C066DC}"/>
              </a:ext>
            </a:extLst>
          </p:cNvPr>
          <p:cNvSpPr>
            <a:spLocks noGrp="1"/>
          </p:cNvSpPr>
          <p:nvPr>
            <p:ph type="sldNum" sz="quarter" idx="11"/>
          </p:nvPr>
        </p:nvSpPr>
        <p:spPr/>
        <p:txBody>
          <a:bodyPr/>
          <a:lstStyle/>
          <a:p>
            <a:fld id="{0D5AF39D-F6B7-4EB7-86A6-18194CFE1AF2}" type="slidenum">
              <a:rPr lang="en-US" smtClean="0"/>
              <a:t>2</a:t>
            </a:fld>
            <a:endParaRPr lang="en-US" dirty="0"/>
          </a:p>
        </p:txBody>
      </p:sp>
      <p:sp>
        <p:nvSpPr>
          <p:cNvPr id="4" name="Content Placeholder 3">
            <a:extLst>
              <a:ext uri="{FF2B5EF4-FFF2-40B4-BE49-F238E27FC236}">
                <a16:creationId xmlns:a16="http://schemas.microsoft.com/office/drawing/2014/main" id="{479E49DD-0E9C-4532-8B48-EE65A02EFE3C}"/>
              </a:ext>
            </a:extLst>
          </p:cNvPr>
          <p:cNvSpPr>
            <a:spLocks noGrp="1"/>
          </p:cNvSpPr>
          <p:nvPr>
            <p:ph sz="quarter" idx="12"/>
          </p:nvPr>
        </p:nvSpPr>
        <p:spPr>
          <a:xfrm>
            <a:off x="1278833" y="1524000"/>
            <a:ext cx="9753600" cy="4648200"/>
          </a:xfrm>
        </p:spPr>
        <p:txBody>
          <a:bodyPr>
            <a:normAutofit fontScale="85000" lnSpcReduction="20000"/>
          </a:bodyPr>
          <a:lstStyle/>
          <a:p>
            <a:r>
              <a:rPr lang="en-US" dirty="0"/>
              <a:t>General retirement income info				</a:t>
            </a:r>
          </a:p>
          <a:p>
            <a:r>
              <a:rPr lang="en-US" dirty="0"/>
              <a:t>Federal retirement income topics</a:t>
            </a:r>
          </a:p>
          <a:p>
            <a:pPr lvl="1"/>
            <a:r>
              <a:rPr lang="en-US" dirty="0"/>
              <a:t>Normal distribution (1099-R Box 7 = Code 7)</a:t>
            </a:r>
          </a:p>
          <a:p>
            <a:pPr lvl="2"/>
            <a:r>
              <a:rPr lang="en-US" dirty="0"/>
              <a:t>Uses for Box 5</a:t>
            </a:r>
          </a:p>
          <a:p>
            <a:pPr lvl="2"/>
            <a:r>
              <a:rPr lang="en-US" dirty="0"/>
              <a:t>Public Safety Officer Health Insurance Premiums</a:t>
            </a:r>
          </a:p>
          <a:p>
            <a:pPr lvl="1"/>
            <a:r>
              <a:rPr lang="en-US" dirty="0"/>
              <a:t>Early distribution, exception applies (1099-R Box 7 = Code 2)</a:t>
            </a:r>
          </a:p>
          <a:p>
            <a:pPr lvl="1"/>
            <a:r>
              <a:rPr lang="en-US" dirty="0"/>
              <a:t>Early distribution, no known exception (1099-R Box 7 = Code 1)</a:t>
            </a:r>
          </a:p>
          <a:p>
            <a:pPr lvl="2"/>
            <a:r>
              <a:rPr lang="en-US" dirty="0"/>
              <a:t>Early distribution penalty</a:t>
            </a:r>
          </a:p>
          <a:p>
            <a:pPr lvl="2"/>
            <a:r>
              <a:rPr lang="en-US" dirty="0"/>
              <a:t>Exception to early distribution penalty (Form 5329)</a:t>
            </a:r>
          </a:p>
          <a:p>
            <a:pPr lvl="1"/>
            <a:r>
              <a:rPr lang="en-US" dirty="0"/>
              <a:t>Disability pension (1099-R Box 7 = Code 3)</a:t>
            </a:r>
          </a:p>
          <a:p>
            <a:pPr lvl="2"/>
            <a:r>
              <a:rPr lang="en-US" dirty="0"/>
              <a:t>Recipient under employer minimum retirement age</a:t>
            </a:r>
          </a:p>
          <a:p>
            <a:pPr lvl="2"/>
            <a:r>
              <a:rPr lang="en-US" dirty="0"/>
              <a:t>Recipient has reached employer minimum retirement </a:t>
            </a:r>
            <a:r>
              <a:rPr lang="en-US" dirty="0" err="1"/>
              <a:t>agge</a:t>
            </a:r>
            <a:endParaRPr lang="en-US" dirty="0"/>
          </a:p>
          <a:p>
            <a:pPr lvl="1"/>
            <a:endParaRPr lang="en-US" dirty="0"/>
          </a:p>
          <a:p>
            <a:pPr lvl="2"/>
            <a:endParaRPr lang="en-US" dirty="0"/>
          </a:p>
          <a:p>
            <a:pPr lvl="1"/>
            <a:endParaRPr lang="en-US" dirty="0"/>
          </a:p>
          <a:p>
            <a:pPr lvl="1"/>
            <a:endParaRPr lang="en-US" dirty="0"/>
          </a:p>
          <a:p>
            <a:pPr lvl="1"/>
            <a:endParaRPr lang="en-US" dirty="0"/>
          </a:p>
          <a:p>
            <a:endParaRPr lang="en-US" dirty="0"/>
          </a:p>
        </p:txBody>
      </p:sp>
      <p:sp>
        <p:nvSpPr>
          <p:cNvPr id="5" name="Title 4">
            <a:extLst>
              <a:ext uri="{FF2B5EF4-FFF2-40B4-BE49-F238E27FC236}">
                <a16:creationId xmlns:a16="http://schemas.microsoft.com/office/drawing/2014/main" id="{903634A2-0828-4784-9389-421934F216E5}"/>
              </a:ext>
            </a:extLst>
          </p:cNvPr>
          <p:cNvSpPr>
            <a:spLocks noGrp="1"/>
          </p:cNvSpPr>
          <p:nvPr>
            <p:ph type="title"/>
          </p:nvPr>
        </p:nvSpPr>
        <p:spPr/>
        <p:txBody>
          <a:bodyPr>
            <a:normAutofit fontScale="90000"/>
          </a:bodyPr>
          <a:lstStyle/>
          <a:p>
            <a:r>
              <a:rPr lang="en-US" dirty="0"/>
              <a:t>Retirement Income Topics Covered in this Presentation</a:t>
            </a:r>
          </a:p>
        </p:txBody>
      </p:sp>
      <p:sp>
        <p:nvSpPr>
          <p:cNvPr id="6" name="Date Placeholder 5">
            <a:extLst>
              <a:ext uri="{FF2B5EF4-FFF2-40B4-BE49-F238E27FC236}">
                <a16:creationId xmlns:a16="http://schemas.microsoft.com/office/drawing/2014/main" id="{386806D1-DA9E-4B00-9DC6-804FB0FE704E}"/>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86363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5AF39D-F6B7-4EB7-86A6-18194CFE1AF2}" type="slidenum">
              <a:rPr lang="en-US" smtClean="0"/>
              <a:t>20</a:t>
            </a:fld>
            <a:endParaRPr lang="en-US" dirty="0"/>
          </a:p>
        </p:txBody>
      </p:sp>
      <p:pic>
        <p:nvPicPr>
          <p:cNvPr id="5" name="Picture 4"/>
          <p:cNvPicPr>
            <a:picLocks noChangeAspect="1"/>
          </p:cNvPicPr>
          <p:nvPr/>
        </p:nvPicPr>
        <p:blipFill rotWithShape="1">
          <a:blip r:embed="rId3"/>
          <a:srcRect r="50452"/>
          <a:stretch/>
        </p:blipFill>
        <p:spPr>
          <a:xfrm>
            <a:off x="180659" y="659457"/>
            <a:ext cx="3238498" cy="2475951"/>
          </a:xfrm>
          <a:prstGeom prst="rect">
            <a:avLst/>
          </a:prstGeom>
        </p:spPr>
      </p:pic>
      <p:pic>
        <p:nvPicPr>
          <p:cNvPr id="9" name="Picture 8"/>
          <p:cNvPicPr>
            <a:picLocks noChangeAspect="1"/>
          </p:cNvPicPr>
          <p:nvPr/>
        </p:nvPicPr>
        <p:blipFill rotWithShape="1">
          <a:blip r:embed="rId4"/>
          <a:srcRect r="48485"/>
          <a:stretch/>
        </p:blipFill>
        <p:spPr>
          <a:xfrm>
            <a:off x="3429000" y="833438"/>
            <a:ext cx="4429443" cy="2366962"/>
          </a:xfrm>
          <a:prstGeom prst="rect">
            <a:avLst/>
          </a:prstGeom>
        </p:spPr>
      </p:pic>
      <p:sp>
        <p:nvSpPr>
          <p:cNvPr id="10" name="TextBox 9"/>
          <p:cNvSpPr txBox="1"/>
          <p:nvPr/>
        </p:nvSpPr>
        <p:spPr>
          <a:xfrm flipH="1">
            <a:off x="3429000" y="3172061"/>
            <a:ext cx="5029200" cy="2693045"/>
          </a:xfrm>
          <a:prstGeom prst="rect">
            <a:avLst/>
          </a:prstGeom>
          <a:noFill/>
        </p:spPr>
        <p:txBody>
          <a:bodyPr wrap="square" rtlCol="0">
            <a:spAutoFit/>
          </a:bodyPr>
          <a:lstStyle/>
          <a:p>
            <a:pPr>
              <a:spcAft>
                <a:spcPts val="600"/>
              </a:spcAft>
            </a:pPr>
            <a:r>
              <a:rPr lang="en-US" sz="2400" dirty="0"/>
              <a:t>One Dependent</a:t>
            </a:r>
          </a:p>
          <a:p>
            <a:pPr marL="285750" indent="-285750">
              <a:spcAft>
                <a:spcPts val="600"/>
              </a:spcAft>
              <a:buFont typeface="Arial" panose="020B0604020202020204" pitchFamily="34" charset="0"/>
              <a:buChar char="•"/>
            </a:pPr>
            <a:r>
              <a:rPr lang="en-US" sz="2400" dirty="0"/>
              <a:t>Daughter:   Candace Jones</a:t>
            </a:r>
          </a:p>
          <a:p>
            <a:pPr marL="285750" indent="-285750">
              <a:spcAft>
                <a:spcPts val="600"/>
              </a:spcAft>
              <a:buFont typeface="Arial" panose="020B0604020202020204" pitchFamily="34" charset="0"/>
              <a:buChar char="•"/>
            </a:pPr>
            <a:r>
              <a:rPr lang="en-US" sz="2400" dirty="0"/>
              <a:t>SSN: 564-00-0011</a:t>
            </a:r>
          </a:p>
          <a:p>
            <a:pPr marL="285750" indent="-285750">
              <a:spcAft>
                <a:spcPts val="600"/>
              </a:spcAft>
              <a:buFont typeface="Arial" panose="020B0604020202020204" pitchFamily="34" charset="0"/>
              <a:buChar char="•"/>
            </a:pPr>
            <a:r>
              <a:rPr lang="en-US" sz="2400" dirty="0"/>
              <a:t>Date of Birth 02/12/2004</a:t>
            </a:r>
          </a:p>
          <a:p>
            <a:pPr marL="285750" indent="-285750">
              <a:spcAft>
                <a:spcPts val="600"/>
              </a:spcAft>
              <a:buFont typeface="Arial" panose="020B0604020202020204" pitchFamily="34" charset="0"/>
              <a:buChar char="•"/>
            </a:pPr>
            <a:r>
              <a:rPr lang="en-US" sz="2400" dirty="0"/>
              <a:t>Single, high school student</a:t>
            </a:r>
          </a:p>
          <a:p>
            <a:pPr marL="285750" indent="-285750">
              <a:spcAft>
                <a:spcPts val="600"/>
              </a:spcAft>
              <a:buFont typeface="Arial" panose="020B0604020202020204" pitchFamily="34" charset="0"/>
              <a:buChar char="•"/>
            </a:pPr>
            <a:r>
              <a:rPr lang="en-US" sz="2400" dirty="0"/>
              <a:t>Lived with mom 12 months</a:t>
            </a:r>
          </a:p>
        </p:txBody>
      </p:sp>
      <p:sp>
        <p:nvSpPr>
          <p:cNvPr id="8" name="TextBox 7"/>
          <p:cNvSpPr txBox="1"/>
          <p:nvPr/>
        </p:nvSpPr>
        <p:spPr>
          <a:xfrm>
            <a:off x="8077200" y="572631"/>
            <a:ext cx="3886200" cy="3062377"/>
          </a:xfrm>
          <a:prstGeom prst="rect">
            <a:avLst/>
          </a:prstGeom>
          <a:noFill/>
        </p:spPr>
        <p:txBody>
          <a:bodyPr wrap="square" rtlCol="0">
            <a:spAutoFit/>
          </a:bodyPr>
          <a:lstStyle/>
          <a:p>
            <a:pPr>
              <a:spcAft>
                <a:spcPts val="600"/>
              </a:spcAft>
            </a:pPr>
            <a:r>
              <a:rPr lang="en-US" sz="2400" u="sng" dirty="0"/>
              <a:t>Harriet:</a:t>
            </a:r>
          </a:p>
          <a:p>
            <a:pPr marL="285750" indent="-285750">
              <a:spcAft>
                <a:spcPts val="600"/>
              </a:spcAft>
              <a:buFont typeface="Arial" panose="020B0604020202020204" pitchFamily="34" charset="0"/>
              <a:buChar char="•"/>
            </a:pPr>
            <a:r>
              <a:rPr lang="en-US" sz="2400" dirty="0"/>
              <a:t>Lawyer</a:t>
            </a:r>
          </a:p>
          <a:p>
            <a:pPr marL="285750" indent="-285750">
              <a:spcAft>
                <a:spcPts val="600"/>
              </a:spcAft>
              <a:buFont typeface="Arial" panose="020B0604020202020204" pitchFamily="34" charset="0"/>
              <a:buChar char="•"/>
            </a:pPr>
            <a:r>
              <a:rPr lang="en-US" sz="2400" dirty="0"/>
              <a:t>Divorced since 2017</a:t>
            </a:r>
          </a:p>
          <a:p>
            <a:pPr marL="285750" indent="-285750">
              <a:spcAft>
                <a:spcPts val="600"/>
              </a:spcAft>
              <a:buFont typeface="Arial" panose="020B0604020202020204" pitchFamily="34" charset="0"/>
              <a:buChar char="•"/>
            </a:pPr>
            <a:r>
              <a:rPr lang="en-US" sz="2400" dirty="0"/>
              <a:t>Date of birth 05/01/1963</a:t>
            </a:r>
          </a:p>
          <a:p>
            <a:pPr marL="285750" indent="-285750">
              <a:spcAft>
                <a:spcPts val="600"/>
              </a:spcAft>
              <a:buFont typeface="Arial" panose="020B0604020202020204" pitchFamily="34" charset="0"/>
              <a:buChar char="•"/>
            </a:pPr>
            <a:r>
              <a:rPr lang="en-US" sz="2400" dirty="0"/>
              <a:t>Phone: 904-565-1256</a:t>
            </a:r>
          </a:p>
          <a:p>
            <a:pPr marL="285750" indent="-285750">
              <a:spcAft>
                <a:spcPts val="600"/>
              </a:spcAft>
              <a:buFont typeface="Arial" panose="020B0604020202020204" pitchFamily="34" charset="0"/>
              <a:buChar char="•"/>
            </a:pPr>
            <a:r>
              <a:rPr lang="en-US" sz="2400" dirty="0"/>
              <a:t>Filing Status: Head of Household</a:t>
            </a:r>
          </a:p>
        </p:txBody>
      </p:sp>
      <p:sp>
        <p:nvSpPr>
          <p:cNvPr id="3" name="TextBox 2"/>
          <p:cNvSpPr txBox="1"/>
          <p:nvPr/>
        </p:nvSpPr>
        <p:spPr>
          <a:xfrm>
            <a:off x="4419600" y="2590800"/>
            <a:ext cx="990600" cy="276999"/>
          </a:xfrm>
          <a:prstGeom prst="rect">
            <a:avLst/>
          </a:prstGeom>
          <a:solidFill>
            <a:schemeClr val="bg1"/>
          </a:solidFill>
        </p:spPr>
        <p:txBody>
          <a:bodyPr wrap="square" rtlCol="0">
            <a:spAutoFit/>
          </a:bodyPr>
          <a:lstStyle/>
          <a:p>
            <a:r>
              <a:rPr lang="en-US" sz="1200" dirty="0"/>
              <a:t>05/01/1963</a:t>
            </a:r>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9B23B22D-30EE-4C6A-8DC1-7B39F3457F27}"/>
              </a:ext>
            </a:extLst>
          </p:cNvPr>
          <p:cNvSpPr>
            <a:spLocks noGrp="1"/>
          </p:cNvSpPr>
          <p:nvPr>
            <p:ph type="dt" sz="half" idx="10"/>
          </p:nvPr>
        </p:nvSpPr>
        <p:spPr/>
        <p:txBody>
          <a:bodyPr/>
          <a:lstStyle/>
          <a:p>
            <a:r>
              <a:rPr lang="en-US"/>
              <a:t>12-15-2020 v1.1</a:t>
            </a:r>
            <a:endParaRPr lang="en-US" dirty="0"/>
          </a:p>
        </p:txBody>
      </p:sp>
      <p:sp>
        <p:nvSpPr>
          <p:cNvPr id="11" name="TextBox 10">
            <a:extLst>
              <a:ext uri="{FF2B5EF4-FFF2-40B4-BE49-F238E27FC236}">
                <a16:creationId xmlns:a16="http://schemas.microsoft.com/office/drawing/2014/main" id="{12DCF197-D481-47F3-97BF-9CC849A71A2D}"/>
              </a:ext>
            </a:extLst>
          </p:cNvPr>
          <p:cNvSpPr txBox="1"/>
          <p:nvPr/>
        </p:nvSpPr>
        <p:spPr>
          <a:xfrm>
            <a:off x="1066799" y="1589655"/>
            <a:ext cx="1442349" cy="276999"/>
          </a:xfrm>
          <a:prstGeom prst="rect">
            <a:avLst/>
          </a:prstGeom>
          <a:solidFill>
            <a:schemeClr val="bg1"/>
          </a:solidFill>
        </p:spPr>
        <p:txBody>
          <a:bodyPr wrap="square" rtlCol="0">
            <a:spAutoFit/>
          </a:bodyPr>
          <a:lstStyle/>
          <a:p>
            <a:r>
              <a:rPr lang="en-US" sz="1200" b="1" dirty="0"/>
              <a:t>564-00-xxxx</a:t>
            </a:r>
          </a:p>
        </p:txBody>
      </p:sp>
      <p:sp>
        <p:nvSpPr>
          <p:cNvPr id="12" name="TextBox 11">
            <a:extLst>
              <a:ext uri="{FF2B5EF4-FFF2-40B4-BE49-F238E27FC236}">
                <a16:creationId xmlns:a16="http://schemas.microsoft.com/office/drawing/2014/main" id="{1A8A68EA-C876-4112-8A30-0E33E5D31386}"/>
              </a:ext>
            </a:extLst>
          </p:cNvPr>
          <p:cNvSpPr txBox="1"/>
          <p:nvPr/>
        </p:nvSpPr>
        <p:spPr>
          <a:xfrm>
            <a:off x="381000" y="228600"/>
            <a:ext cx="7366376" cy="461665"/>
          </a:xfrm>
          <a:prstGeom prst="rect">
            <a:avLst/>
          </a:prstGeom>
          <a:noFill/>
          <a:ln w="28575">
            <a:solidFill>
              <a:srgbClr val="FF0000"/>
            </a:solidFill>
          </a:ln>
        </p:spPr>
        <p:txBody>
          <a:bodyPr wrap="none" rtlCol="0">
            <a:spAutoFit/>
          </a:bodyPr>
          <a:lstStyle/>
          <a:p>
            <a:r>
              <a:rPr lang="en-US" sz="2400" b="1" dirty="0">
                <a:solidFill>
                  <a:srgbClr val="FF0000"/>
                </a:solidFill>
              </a:rPr>
              <a:t>Enter Filing Status, Personal and Dependent Information</a:t>
            </a:r>
          </a:p>
        </p:txBody>
      </p:sp>
    </p:spTree>
    <p:extLst>
      <p:ext uri="{BB962C8B-B14F-4D97-AF65-F5344CB8AC3E}">
        <p14:creationId xmlns:p14="http://schemas.microsoft.com/office/powerpoint/2010/main" val="211331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D59C389-443B-4E49-8AF3-6AA039B6C291}"/>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21</a:t>
            </a:fld>
            <a:endParaRPr lang="en-US" dirty="0"/>
          </a:p>
        </p:txBody>
      </p:sp>
      <p:sp>
        <p:nvSpPr>
          <p:cNvPr id="7" name="Title 6">
            <a:extLst>
              <a:ext uri="{FF2B5EF4-FFF2-40B4-BE49-F238E27FC236}">
                <a16:creationId xmlns:a16="http://schemas.microsoft.com/office/drawing/2014/main" id="{42B46F55-3056-4487-902C-4DD1150872AE}"/>
              </a:ext>
            </a:extLst>
          </p:cNvPr>
          <p:cNvSpPr>
            <a:spLocks noGrp="1"/>
          </p:cNvSpPr>
          <p:nvPr>
            <p:ph type="title"/>
          </p:nvPr>
        </p:nvSpPr>
        <p:spPr/>
        <p:txBody>
          <a:bodyPr/>
          <a:lstStyle/>
          <a:p>
            <a:r>
              <a:rPr lang="en-US" dirty="0"/>
              <a:t>Enter 1099-INT </a:t>
            </a:r>
          </a:p>
        </p:txBody>
      </p:sp>
      <p:pic>
        <p:nvPicPr>
          <p:cNvPr id="2" name="Picture 1"/>
          <p:cNvPicPr>
            <a:picLocks noChangeAspect="1"/>
          </p:cNvPicPr>
          <p:nvPr/>
        </p:nvPicPr>
        <p:blipFill rotWithShape="1">
          <a:blip r:embed="rId3"/>
          <a:srcRect b="3674"/>
          <a:stretch/>
        </p:blipFill>
        <p:spPr>
          <a:xfrm>
            <a:off x="2458610" y="1447800"/>
            <a:ext cx="8020050" cy="4495800"/>
          </a:xfrm>
          <a:prstGeom prst="rect">
            <a:avLst/>
          </a:prstGeom>
        </p:spPr>
      </p:pic>
    </p:spTree>
    <p:extLst>
      <p:ext uri="{BB962C8B-B14F-4D97-AF65-F5344CB8AC3E}">
        <p14:creationId xmlns:p14="http://schemas.microsoft.com/office/powerpoint/2010/main" val="277013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964BC8A-5518-40C3-AF28-3487B41C30FD}"/>
              </a:ext>
            </a:extLst>
          </p:cNvPr>
          <p:cNvSpPr>
            <a:spLocks noGrp="1"/>
          </p:cNvSpPr>
          <p:nvPr>
            <p:ph type="dt" sz="half" idx="10"/>
          </p:nvPr>
        </p:nvSpPr>
        <p:spPr/>
        <p:txBody>
          <a:bodyPr/>
          <a:lstStyle/>
          <a:p>
            <a:r>
              <a:rPr lang="en-US"/>
              <a:t>12-15-2020 v1.1</a:t>
            </a:r>
            <a:endParaRPr lang="en-US" dirty="0"/>
          </a:p>
        </p:txBody>
      </p:sp>
      <p:sp>
        <p:nvSpPr>
          <p:cNvPr id="5" name="Footer Placeholder 4"/>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22</a:t>
            </a:fld>
            <a:endParaRPr lang="en-US" dirty="0"/>
          </a:p>
        </p:txBody>
      </p:sp>
      <p:sp>
        <p:nvSpPr>
          <p:cNvPr id="8" name="Title 7">
            <a:extLst>
              <a:ext uri="{FF2B5EF4-FFF2-40B4-BE49-F238E27FC236}">
                <a16:creationId xmlns:a16="http://schemas.microsoft.com/office/drawing/2014/main" id="{D6D8C79B-7018-431C-9F5D-AD04B7931151}"/>
              </a:ext>
            </a:extLst>
          </p:cNvPr>
          <p:cNvSpPr>
            <a:spLocks noGrp="1"/>
          </p:cNvSpPr>
          <p:nvPr>
            <p:ph type="title"/>
          </p:nvPr>
        </p:nvSpPr>
        <p:spPr/>
        <p:txBody>
          <a:bodyPr>
            <a:normAutofit fontScale="90000"/>
          </a:bodyPr>
          <a:lstStyle/>
          <a:p>
            <a:r>
              <a:rPr lang="en-US" dirty="0"/>
              <a:t>Enter 1099-R – Box 7 = Code 7</a:t>
            </a:r>
            <a:br>
              <a:rPr lang="en-US" dirty="0"/>
            </a:br>
            <a:r>
              <a:rPr lang="en-US" dirty="0"/>
              <a:t>Normal Distribution</a:t>
            </a:r>
          </a:p>
        </p:txBody>
      </p:sp>
      <p:sp>
        <p:nvSpPr>
          <p:cNvPr id="4" name="TextBox 3"/>
          <p:cNvSpPr txBox="1"/>
          <p:nvPr/>
        </p:nvSpPr>
        <p:spPr>
          <a:xfrm>
            <a:off x="1028344" y="5895972"/>
            <a:ext cx="10118885" cy="369332"/>
          </a:xfrm>
          <a:prstGeom prst="rect">
            <a:avLst/>
          </a:prstGeom>
          <a:noFill/>
          <a:ln>
            <a:solidFill>
              <a:schemeClr val="tx1">
                <a:lumMod val="95000"/>
                <a:lumOff val="5000"/>
              </a:schemeClr>
            </a:solidFill>
          </a:ln>
        </p:spPr>
        <p:txBody>
          <a:bodyPr wrap="square" rtlCol="0">
            <a:spAutoFit/>
          </a:bodyPr>
          <a:lstStyle/>
          <a:p>
            <a:r>
              <a:rPr lang="en-US" b="1" dirty="0">
                <a:solidFill>
                  <a:srgbClr val="FF0000"/>
                </a:solidFill>
              </a:rPr>
              <a:t>If Box 2a is given, use that as Taxable Amount even if Box 2b Taxable Amount Not Determined is checked</a:t>
            </a:r>
            <a:endParaRPr lang="en-US" dirty="0">
              <a:solidFill>
                <a:srgbClr val="FF0000"/>
              </a:solidFill>
            </a:endParaRPr>
          </a:p>
        </p:txBody>
      </p:sp>
      <p:pic>
        <p:nvPicPr>
          <p:cNvPr id="2" name="Picture 1"/>
          <p:cNvPicPr>
            <a:picLocks noChangeAspect="1"/>
          </p:cNvPicPr>
          <p:nvPr/>
        </p:nvPicPr>
        <p:blipFill rotWithShape="1">
          <a:blip r:embed="rId3"/>
          <a:srcRect b="2395"/>
          <a:stretch/>
        </p:blipFill>
        <p:spPr>
          <a:xfrm>
            <a:off x="2819400" y="1304611"/>
            <a:ext cx="6910387" cy="4486589"/>
          </a:xfrm>
          <a:prstGeom prst="rect">
            <a:avLst/>
          </a:prstGeom>
        </p:spPr>
      </p:pic>
    </p:spTree>
    <p:extLst>
      <p:ext uri="{BB962C8B-B14F-4D97-AF65-F5344CB8AC3E}">
        <p14:creationId xmlns:p14="http://schemas.microsoft.com/office/powerpoint/2010/main" val="328442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23</a:t>
            </a:fld>
            <a:endParaRPr lang="en-US" dirty="0"/>
          </a:p>
        </p:txBody>
      </p:sp>
      <p:sp>
        <p:nvSpPr>
          <p:cNvPr id="2" name="Title 1"/>
          <p:cNvSpPr>
            <a:spLocks noGrp="1"/>
          </p:cNvSpPr>
          <p:nvPr>
            <p:ph type="title"/>
          </p:nvPr>
        </p:nvSpPr>
        <p:spPr/>
        <p:txBody>
          <a:bodyPr>
            <a:normAutofit/>
          </a:bodyPr>
          <a:lstStyle/>
          <a:p>
            <a:r>
              <a:rPr lang="en-US" dirty="0"/>
              <a:t>Results – Normal Pension</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4" name="Date Placeholder 3">
            <a:extLst>
              <a:ext uri="{FF2B5EF4-FFF2-40B4-BE49-F238E27FC236}">
                <a16:creationId xmlns:a16="http://schemas.microsoft.com/office/drawing/2014/main" id="{AEF52B75-98B7-4C80-B529-85A4C095EB99}"/>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F5472758-FF00-4E37-9985-326A1FF5D7E5}"/>
              </a:ext>
            </a:extLst>
          </p:cNvPr>
          <p:cNvPicPr>
            <a:picLocks noChangeAspect="1"/>
          </p:cNvPicPr>
          <p:nvPr/>
        </p:nvPicPr>
        <p:blipFill rotWithShape="1">
          <a:blip r:embed="rId3"/>
          <a:srcRect b="4695"/>
          <a:stretch/>
        </p:blipFill>
        <p:spPr>
          <a:xfrm>
            <a:off x="450829" y="1899340"/>
            <a:ext cx="11275578" cy="2444060"/>
          </a:xfrm>
          <a:prstGeom prst="rect">
            <a:avLst/>
          </a:prstGeom>
          <a:ln>
            <a:solidFill>
              <a:schemeClr val="tx1"/>
            </a:solidFill>
          </a:ln>
        </p:spPr>
      </p:pic>
    </p:spTree>
    <p:extLst>
      <p:ext uri="{BB962C8B-B14F-4D97-AF65-F5344CB8AC3E}">
        <p14:creationId xmlns:p14="http://schemas.microsoft.com/office/powerpoint/2010/main" val="287419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5AF39D-F6B7-4EB7-86A6-18194CFE1AF2}" type="slidenum">
              <a:rPr lang="en-US" smtClean="0"/>
              <a:pPr/>
              <a:t>24</a:t>
            </a:fld>
            <a:endParaRPr lang="en-US" dirty="0"/>
          </a:p>
        </p:txBody>
      </p:sp>
      <p:sp>
        <p:nvSpPr>
          <p:cNvPr id="4" name="Content Placeholder 3"/>
          <p:cNvSpPr>
            <a:spLocks noGrp="1"/>
          </p:cNvSpPr>
          <p:nvPr>
            <p:ph sz="quarter" idx="12"/>
          </p:nvPr>
        </p:nvSpPr>
        <p:spPr>
          <a:xfrm>
            <a:off x="1278833" y="1447800"/>
            <a:ext cx="9753600" cy="4648200"/>
          </a:xfrm>
        </p:spPr>
        <p:txBody>
          <a:bodyPr>
            <a:normAutofit fontScale="85000" lnSpcReduction="20000"/>
          </a:bodyPr>
          <a:lstStyle/>
          <a:p>
            <a:r>
              <a:rPr lang="en-US" dirty="0"/>
              <a:t>Can be used for multiple purposes</a:t>
            </a:r>
          </a:p>
          <a:p>
            <a:pPr lvl="1"/>
            <a:r>
              <a:rPr lang="en-US" dirty="0"/>
              <a:t>For commercial annuity, Box 5 could show amount of taxpayer’s money being returned, so not taxable</a:t>
            </a:r>
          </a:p>
          <a:p>
            <a:pPr lvl="2"/>
            <a:r>
              <a:rPr lang="en-US" dirty="0"/>
              <a:t>Box 1 – Box 5 = Box 2a Taxable amount of distribution</a:t>
            </a:r>
          </a:p>
          <a:p>
            <a:pPr lvl="1"/>
            <a:r>
              <a:rPr lang="en-US" dirty="0"/>
              <a:t>Can be amount of employee’s contributions to pension being recovered in current year, so not taxable (discussed more later)</a:t>
            </a:r>
          </a:p>
          <a:p>
            <a:pPr marL="1143000" lvl="2" indent="0">
              <a:buNone/>
            </a:pPr>
            <a:r>
              <a:rPr lang="en-US" dirty="0"/>
              <a:t>Box 1 – Box 5 = Box 2a</a:t>
            </a:r>
          </a:p>
          <a:p>
            <a:pPr lvl="1"/>
            <a:r>
              <a:rPr lang="en-US" dirty="0"/>
              <a:t>Can be amount of health insurance premiums deducted from pension</a:t>
            </a:r>
          </a:p>
          <a:p>
            <a:pPr lvl="2"/>
            <a:r>
              <a:rPr lang="en-US" dirty="0"/>
              <a:t>Frequently seen on Civil Service pensions (CSA-1099, CSF-1099)</a:t>
            </a:r>
          </a:p>
          <a:p>
            <a:pPr lvl="1"/>
            <a:r>
              <a:rPr lang="en-US" dirty="0"/>
              <a:t>Can be Public Safety Officer health insurance premiums (discussed more later)</a:t>
            </a:r>
          </a:p>
          <a:p>
            <a:r>
              <a:rPr lang="en-US" dirty="0"/>
              <a:t>Probe with taxpayer to determine what Box 5 represents</a:t>
            </a:r>
          </a:p>
          <a:p>
            <a:pPr lvl="2"/>
            <a:endParaRPr lang="en-US" dirty="0"/>
          </a:p>
        </p:txBody>
      </p:sp>
      <p:sp>
        <p:nvSpPr>
          <p:cNvPr id="2" name="Title 1"/>
          <p:cNvSpPr>
            <a:spLocks noGrp="1"/>
          </p:cNvSpPr>
          <p:nvPr>
            <p:ph type="title"/>
          </p:nvPr>
        </p:nvSpPr>
        <p:spPr/>
        <p:txBody>
          <a:bodyPr/>
          <a:lstStyle/>
          <a:p>
            <a:r>
              <a:rPr lang="en-US" dirty="0"/>
              <a:t>Box 5 on 1099-R</a:t>
            </a:r>
          </a:p>
        </p:txBody>
      </p:sp>
      <p:sp>
        <p:nvSpPr>
          <p:cNvPr id="5" name="Footer Placeholder 4"/>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D1514AA6-73F6-4187-A4DE-1A6A5C17D647}"/>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41657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2057F821-40B9-4193-B07D-829518C3D1A7}"/>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25</a:t>
            </a:fld>
            <a:endParaRPr lang="en-US" dirty="0"/>
          </a:p>
        </p:txBody>
      </p:sp>
      <p:sp>
        <p:nvSpPr>
          <p:cNvPr id="17" name="Title 16">
            <a:extLst>
              <a:ext uri="{FF2B5EF4-FFF2-40B4-BE49-F238E27FC236}">
                <a16:creationId xmlns:a16="http://schemas.microsoft.com/office/drawing/2014/main" id="{3FE69363-0933-4C30-94AF-281400D6124D}"/>
              </a:ext>
            </a:extLst>
          </p:cNvPr>
          <p:cNvSpPr>
            <a:spLocks noGrp="1"/>
          </p:cNvSpPr>
          <p:nvPr>
            <p:ph type="title"/>
          </p:nvPr>
        </p:nvSpPr>
        <p:spPr/>
        <p:txBody>
          <a:bodyPr/>
          <a:lstStyle/>
          <a:p>
            <a:r>
              <a:rPr lang="en-US" dirty="0"/>
              <a:t>1099-R for Commercial Annuity</a:t>
            </a:r>
          </a:p>
        </p:txBody>
      </p:sp>
      <p:cxnSp>
        <p:nvCxnSpPr>
          <p:cNvPr id="7" name="Straight Arrow Connector 6"/>
          <p:cNvCxnSpPr/>
          <p:nvPr/>
        </p:nvCxnSpPr>
        <p:spPr>
          <a:xfrm flipV="1">
            <a:off x="4614038" y="1986454"/>
            <a:ext cx="1654533" cy="32647"/>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5486401"/>
            <a:ext cx="184731" cy="584775"/>
          </a:xfrm>
          <a:prstGeom prst="rect">
            <a:avLst/>
          </a:prstGeom>
          <a:solidFill>
            <a:schemeClr val="bg1"/>
          </a:solidFill>
        </p:spPr>
        <p:txBody>
          <a:bodyPr wrap="none" rtlCol="0">
            <a:spAutoFit/>
          </a:bodyPr>
          <a:lstStyle/>
          <a:p>
            <a:endParaRPr lang="en-US" sz="3200" dirty="0">
              <a:solidFill>
                <a:srgbClr val="FF0000"/>
              </a:solidFill>
            </a:endParaRPr>
          </a:p>
        </p:txBody>
      </p:sp>
      <p:pic>
        <p:nvPicPr>
          <p:cNvPr id="2" name="Picture 1"/>
          <p:cNvPicPr>
            <a:picLocks noChangeAspect="1"/>
          </p:cNvPicPr>
          <p:nvPr/>
        </p:nvPicPr>
        <p:blipFill>
          <a:blip r:embed="rId3"/>
          <a:stretch>
            <a:fillRect/>
          </a:stretch>
        </p:blipFill>
        <p:spPr>
          <a:xfrm>
            <a:off x="2701027" y="1672623"/>
            <a:ext cx="7581654" cy="4655843"/>
          </a:xfrm>
          <a:prstGeom prst="rect">
            <a:avLst/>
          </a:prstGeom>
        </p:spPr>
      </p:pic>
      <p:cxnSp>
        <p:nvCxnSpPr>
          <p:cNvPr id="13" name="Straight Arrow Connector 12"/>
          <p:cNvCxnSpPr>
            <a:cxnSpLocks/>
          </p:cNvCxnSpPr>
          <p:nvPr/>
        </p:nvCxnSpPr>
        <p:spPr>
          <a:xfrm>
            <a:off x="5315181" y="3885852"/>
            <a:ext cx="1176673" cy="1868"/>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71600" y="2026459"/>
            <a:ext cx="3948113" cy="830997"/>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In some situations, taxable amount can even be zero</a:t>
            </a:r>
          </a:p>
        </p:txBody>
      </p:sp>
      <p:sp>
        <p:nvSpPr>
          <p:cNvPr id="12" name="TextBox 11"/>
          <p:cNvSpPr txBox="1"/>
          <p:nvPr/>
        </p:nvSpPr>
        <p:spPr>
          <a:xfrm>
            <a:off x="2306580" y="3551644"/>
            <a:ext cx="3013133" cy="461665"/>
          </a:xfrm>
          <a:prstGeom prst="rect">
            <a:avLst/>
          </a:prstGeom>
          <a:solidFill>
            <a:schemeClr val="bg1"/>
          </a:solidFill>
          <a:ln w="28575">
            <a:solidFill>
              <a:srgbClr val="FF0000"/>
            </a:solidFill>
          </a:ln>
        </p:spPr>
        <p:txBody>
          <a:bodyPr wrap="none" rtlCol="0">
            <a:spAutoFit/>
          </a:bodyPr>
          <a:lstStyle/>
          <a:p>
            <a:r>
              <a:rPr lang="en-US" sz="2400" b="1" dirty="0">
                <a:solidFill>
                  <a:srgbClr val="FF0000"/>
                </a:solidFill>
              </a:rPr>
              <a:t>Box 1 – Box 2a = Box 5</a:t>
            </a:r>
          </a:p>
        </p:txBody>
      </p:sp>
      <p:cxnSp>
        <p:nvCxnSpPr>
          <p:cNvPr id="11" name="Straight Arrow Connector 10"/>
          <p:cNvCxnSpPr>
            <a:cxnSpLocks/>
          </p:cNvCxnSpPr>
          <p:nvPr/>
        </p:nvCxnSpPr>
        <p:spPr>
          <a:xfrm flipV="1">
            <a:off x="5321284" y="2490498"/>
            <a:ext cx="1170570" cy="11768"/>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482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E0D56F2-A4EE-4C4B-82DE-53124F30F142}"/>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26</a:t>
            </a:fld>
            <a:endParaRPr lang="en-US" dirty="0"/>
          </a:p>
        </p:txBody>
      </p:sp>
      <p:sp>
        <p:nvSpPr>
          <p:cNvPr id="10" name="Title 9">
            <a:extLst>
              <a:ext uri="{FF2B5EF4-FFF2-40B4-BE49-F238E27FC236}">
                <a16:creationId xmlns:a16="http://schemas.microsoft.com/office/drawing/2014/main" id="{B0FA63B8-88ED-4E34-9E72-F161AE31A154}"/>
              </a:ext>
            </a:extLst>
          </p:cNvPr>
          <p:cNvSpPr>
            <a:spLocks noGrp="1"/>
          </p:cNvSpPr>
          <p:nvPr>
            <p:ph type="title"/>
          </p:nvPr>
        </p:nvSpPr>
        <p:spPr/>
        <p:txBody>
          <a:bodyPr/>
          <a:lstStyle/>
          <a:p>
            <a:r>
              <a:rPr lang="en-US" dirty="0"/>
              <a:t>1099-R for Civil Service Pension</a:t>
            </a:r>
          </a:p>
        </p:txBody>
      </p:sp>
      <p:sp>
        <p:nvSpPr>
          <p:cNvPr id="5" name="TextBox 4"/>
          <p:cNvSpPr txBox="1"/>
          <p:nvPr/>
        </p:nvSpPr>
        <p:spPr>
          <a:xfrm>
            <a:off x="417922" y="3118405"/>
            <a:ext cx="2362200" cy="1200329"/>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Box 5 is showing</a:t>
            </a:r>
          </a:p>
          <a:p>
            <a:r>
              <a:rPr lang="en-US" sz="2400" b="1" dirty="0">
                <a:solidFill>
                  <a:srgbClr val="FF0000"/>
                </a:solidFill>
              </a:rPr>
              <a:t>Health Insurance Premiums</a:t>
            </a:r>
          </a:p>
        </p:txBody>
      </p:sp>
      <p:sp>
        <p:nvSpPr>
          <p:cNvPr id="9" name="TextBox 8"/>
          <p:cNvSpPr txBox="1"/>
          <p:nvPr/>
        </p:nvSpPr>
        <p:spPr>
          <a:xfrm>
            <a:off x="3505200" y="5486401"/>
            <a:ext cx="184731" cy="584775"/>
          </a:xfrm>
          <a:prstGeom prst="rect">
            <a:avLst/>
          </a:prstGeom>
          <a:solidFill>
            <a:schemeClr val="bg1"/>
          </a:solidFill>
        </p:spPr>
        <p:txBody>
          <a:bodyPr wrap="none" rtlCol="0">
            <a:spAutoFit/>
          </a:bodyPr>
          <a:lstStyle/>
          <a:p>
            <a:endParaRPr lang="en-US" sz="3200" dirty="0">
              <a:solidFill>
                <a:srgbClr val="FF0000"/>
              </a:solidFill>
            </a:endParaRPr>
          </a:p>
        </p:txBody>
      </p:sp>
      <p:pic>
        <p:nvPicPr>
          <p:cNvPr id="2" name="Picture 1"/>
          <p:cNvPicPr>
            <a:picLocks noChangeAspect="1"/>
          </p:cNvPicPr>
          <p:nvPr/>
        </p:nvPicPr>
        <p:blipFill>
          <a:blip r:embed="rId3"/>
          <a:stretch>
            <a:fillRect/>
          </a:stretch>
        </p:blipFill>
        <p:spPr>
          <a:xfrm>
            <a:off x="3441137" y="1727776"/>
            <a:ext cx="7600950" cy="4343400"/>
          </a:xfrm>
          <a:prstGeom prst="rect">
            <a:avLst/>
          </a:prstGeom>
        </p:spPr>
      </p:pic>
      <p:cxnSp>
        <p:nvCxnSpPr>
          <p:cNvPr id="14" name="Straight Arrow Connector 13"/>
          <p:cNvCxnSpPr>
            <a:cxnSpLocks/>
          </p:cNvCxnSpPr>
          <p:nvPr/>
        </p:nvCxnSpPr>
        <p:spPr>
          <a:xfrm>
            <a:off x="2780122" y="3899476"/>
            <a:ext cx="1715678" cy="62924"/>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446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5AF39D-F6B7-4EB7-86A6-18194CFE1AF2}" type="slidenum">
              <a:rPr lang="en-US" smtClean="0"/>
              <a:pPr/>
              <a:t>27</a:t>
            </a:fld>
            <a:endParaRPr lang="en-US" dirty="0"/>
          </a:p>
        </p:txBody>
      </p:sp>
      <p:sp>
        <p:nvSpPr>
          <p:cNvPr id="4" name="Content Placeholder 3"/>
          <p:cNvSpPr>
            <a:spLocks noGrp="1"/>
          </p:cNvSpPr>
          <p:nvPr>
            <p:ph sz="quarter" idx="12"/>
          </p:nvPr>
        </p:nvSpPr>
        <p:spPr>
          <a:xfrm>
            <a:off x="1278833" y="1371600"/>
            <a:ext cx="9753600" cy="4724400"/>
          </a:xfrm>
        </p:spPr>
        <p:txBody>
          <a:bodyPr>
            <a:normAutofit fontScale="85000" lnSpcReduction="10000"/>
          </a:bodyPr>
          <a:lstStyle/>
          <a:p>
            <a:r>
              <a:rPr lang="en-US" altLang="en-US" dirty="0"/>
              <a:t>Box 5 for PSO may contain accident, health or long-term care insurance premiums that are deducted directly from pension check</a:t>
            </a:r>
          </a:p>
          <a:p>
            <a:r>
              <a:rPr lang="en-US" altLang="en-US" dirty="0"/>
              <a:t>PSO is allowed up to a $3,000 reduction in taxable income for insurance premiums </a:t>
            </a:r>
          </a:p>
          <a:p>
            <a:r>
              <a:rPr lang="en-US" altLang="en-US" dirty="0"/>
              <a:t>Amounts entered as nontaxable cannot also be included on Schedule A as medical expenses</a:t>
            </a:r>
          </a:p>
          <a:p>
            <a:pPr lvl="1"/>
            <a:r>
              <a:rPr lang="en-US" altLang="en-US" dirty="0"/>
              <a:t>Excess over $3,000 can be claimed as medical on Schedule A</a:t>
            </a:r>
          </a:p>
          <a:p>
            <a:r>
              <a:rPr lang="en-US" altLang="en-US" dirty="0"/>
              <a:t>Since NJ does not allow PSO to reduce taxable income for these premiums, they can be claimed as medical expenses on NJ return</a:t>
            </a:r>
          </a:p>
          <a:p>
            <a:pPr marL="576262" lvl="1" indent="0">
              <a:buNone/>
            </a:pPr>
            <a:endParaRPr lang="en-US" altLang="en-US" dirty="0"/>
          </a:p>
          <a:p>
            <a:endParaRPr lang="en-US" altLang="en-US" dirty="0"/>
          </a:p>
          <a:p>
            <a:endParaRPr lang="en-US" altLang="en-US" dirty="0"/>
          </a:p>
          <a:p>
            <a:endParaRPr lang="en-US" dirty="0"/>
          </a:p>
        </p:txBody>
      </p:sp>
      <p:sp>
        <p:nvSpPr>
          <p:cNvPr id="2" name="Title 1"/>
          <p:cNvSpPr>
            <a:spLocks noGrp="1"/>
          </p:cNvSpPr>
          <p:nvPr>
            <p:ph type="title"/>
          </p:nvPr>
        </p:nvSpPr>
        <p:spPr/>
        <p:txBody>
          <a:bodyPr>
            <a:normAutofit/>
          </a:bodyPr>
          <a:lstStyle/>
          <a:p>
            <a:r>
              <a:rPr lang="en-US" dirty="0"/>
              <a:t>Box 5 for Public Safety Officer (PSO)</a:t>
            </a:r>
          </a:p>
        </p:txBody>
      </p:sp>
      <p:sp>
        <p:nvSpPr>
          <p:cNvPr id="5" name="Footer Placeholder 4"/>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7F508386-E334-47AC-AB4C-EA3A2B074421}"/>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13096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E0FB20B-F2F4-4049-A86D-081B495393D7}"/>
              </a:ext>
            </a:extLst>
          </p:cNvPr>
          <p:cNvSpPr>
            <a:spLocks noGrp="1"/>
          </p:cNvSpPr>
          <p:nvPr>
            <p:ph type="dt" sz="half" idx="10"/>
          </p:nvPr>
        </p:nvSpPr>
        <p:spPr/>
        <p:txBody>
          <a:bodyPr/>
          <a:lstStyle/>
          <a:p>
            <a:r>
              <a:rPr lang="en-US"/>
              <a:t>12-15-2020 v1.1</a:t>
            </a:r>
            <a:endParaRPr lang="en-US" dirty="0"/>
          </a:p>
        </p:txBody>
      </p:sp>
      <p:sp>
        <p:nvSpPr>
          <p:cNvPr id="2" name="Footer Placeholder 1"/>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28</a:t>
            </a:fld>
            <a:endParaRPr lang="en-US" dirty="0"/>
          </a:p>
        </p:txBody>
      </p:sp>
      <p:sp>
        <p:nvSpPr>
          <p:cNvPr id="6" name="Title 5">
            <a:extLst>
              <a:ext uri="{FF2B5EF4-FFF2-40B4-BE49-F238E27FC236}">
                <a16:creationId xmlns:a16="http://schemas.microsoft.com/office/drawing/2014/main" id="{4B464DFA-5339-4E29-9642-03C0264797A8}"/>
              </a:ext>
            </a:extLst>
          </p:cNvPr>
          <p:cNvSpPr>
            <a:spLocks noGrp="1"/>
          </p:cNvSpPr>
          <p:nvPr>
            <p:ph type="title"/>
          </p:nvPr>
        </p:nvSpPr>
        <p:spPr/>
        <p:txBody>
          <a:bodyPr>
            <a:normAutofit fontScale="90000"/>
          </a:bodyPr>
          <a:lstStyle/>
          <a:p>
            <a:r>
              <a:rPr lang="en-US" dirty="0"/>
              <a:t>Change 1099-R and Schedule A to Reflect PSO Pension and PSO Health Insurance Premiums</a:t>
            </a:r>
          </a:p>
        </p:txBody>
      </p:sp>
      <p:sp>
        <p:nvSpPr>
          <p:cNvPr id="9" name="TextBox 8"/>
          <p:cNvSpPr txBox="1"/>
          <p:nvPr/>
        </p:nvSpPr>
        <p:spPr>
          <a:xfrm>
            <a:off x="3505200" y="5486401"/>
            <a:ext cx="184731" cy="584775"/>
          </a:xfrm>
          <a:prstGeom prst="rect">
            <a:avLst/>
          </a:prstGeom>
          <a:solidFill>
            <a:schemeClr val="bg1"/>
          </a:solidFill>
        </p:spPr>
        <p:txBody>
          <a:bodyPr wrap="none" rtlCol="0">
            <a:spAutoFit/>
          </a:bodyPr>
          <a:lstStyle/>
          <a:p>
            <a:endParaRPr lang="en-US" sz="3200" dirty="0">
              <a:solidFill>
                <a:srgbClr val="FF0000"/>
              </a:solidFill>
            </a:endParaRPr>
          </a:p>
        </p:txBody>
      </p:sp>
      <p:cxnSp>
        <p:nvCxnSpPr>
          <p:cNvPr id="13" name="Straight Arrow Connector 12"/>
          <p:cNvCxnSpPr/>
          <p:nvPr/>
        </p:nvCxnSpPr>
        <p:spPr>
          <a:xfrm flipV="1">
            <a:off x="4800600" y="3429000"/>
            <a:ext cx="1295400" cy="3810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3814440" y="1271587"/>
            <a:ext cx="7734300" cy="5076825"/>
          </a:xfrm>
          <a:prstGeom prst="rect">
            <a:avLst/>
          </a:prstGeom>
        </p:spPr>
      </p:pic>
      <p:sp>
        <p:nvSpPr>
          <p:cNvPr id="12" name="TextBox 11"/>
          <p:cNvSpPr txBox="1"/>
          <p:nvPr/>
        </p:nvSpPr>
        <p:spPr>
          <a:xfrm>
            <a:off x="1077846" y="1980903"/>
            <a:ext cx="3453894" cy="1200329"/>
          </a:xfrm>
          <a:prstGeom prst="rect">
            <a:avLst/>
          </a:prstGeom>
          <a:solidFill>
            <a:schemeClr val="bg1"/>
          </a:solidFill>
          <a:ln w="28575">
            <a:solidFill>
              <a:srgbClr val="FF0000"/>
            </a:solidFill>
          </a:ln>
        </p:spPr>
        <p:txBody>
          <a:bodyPr wrap="none" rtlCol="0">
            <a:spAutoFit/>
          </a:bodyPr>
          <a:lstStyle/>
          <a:p>
            <a:r>
              <a:rPr lang="en-US" sz="2400" b="1" dirty="0">
                <a:solidFill>
                  <a:srgbClr val="FF0000"/>
                </a:solidFill>
              </a:rPr>
              <a:t>For PSO health insurance,</a:t>
            </a:r>
          </a:p>
          <a:p>
            <a:r>
              <a:rPr lang="en-US" sz="2400" b="1" dirty="0">
                <a:solidFill>
                  <a:srgbClr val="FF0000"/>
                </a:solidFill>
              </a:rPr>
              <a:t>can deduct up to $3,000</a:t>
            </a:r>
          </a:p>
          <a:p>
            <a:r>
              <a:rPr lang="en-US" sz="2400" b="1" dirty="0">
                <a:solidFill>
                  <a:srgbClr val="FF0000"/>
                </a:solidFill>
              </a:rPr>
              <a:t>from taxable income</a:t>
            </a:r>
          </a:p>
        </p:txBody>
      </p:sp>
      <p:cxnSp>
        <p:nvCxnSpPr>
          <p:cNvPr id="10" name="Straight Arrow Connector 9"/>
          <p:cNvCxnSpPr>
            <a:cxnSpLocks/>
          </p:cNvCxnSpPr>
          <p:nvPr/>
        </p:nvCxnSpPr>
        <p:spPr>
          <a:xfrm>
            <a:off x="4531740" y="2971800"/>
            <a:ext cx="3316860" cy="765849"/>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1200" y="3699491"/>
            <a:ext cx="5097870" cy="830997"/>
          </a:xfrm>
          <a:prstGeom prst="rect">
            <a:avLst/>
          </a:prstGeom>
          <a:solidFill>
            <a:schemeClr val="bg1"/>
          </a:solidFill>
          <a:ln w="28575">
            <a:solidFill>
              <a:srgbClr val="FF0000"/>
            </a:solidFill>
          </a:ln>
        </p:spPr>
        <p:txBody>
          <a:bodyPr wrap="none" rtlCol="0">
            <a:spAutoFit/>
          </a:bodyPr>
          <a:lstStyle/>
          <a:p>
            <a:r>
              <a:rPr lang="en-US" sz="2400" b="1" dirty="0">
                <a:solidFill>
                  <a:srgbClr val="FF0000"/>
                </a:solidFill>
              </a:rPr>
              <a:t>$250 added to Sch A medical expenses</a:t>
            </a:r>
          </a:p>
          <a:p>
            <a:r>
              <a:rPr lang="en-US" sz="2400" b="1" dirty="0">
                <a:solidFill>
                  <a:srgbClr val="FF0000"/>
                </a:solidFill>
              </a:rPr>
              <a:t>so they will flow through to NJ return</a:t>
            </a:r>
          </a:p>
        </p:txBody>
      </p:sp>
    </p:spTree>
    <p:extLst>
      <p:ext uri="{BB962C8B-B14F-4D97-AF65-F5344CB8AC3E}">
        <p14:creationId xmlns:p14="http://schemas.microsoft.com/office/powerpoint/2010/main" val="3767942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5A24F-EAAE-4F95-92C5-6E5F2BE3E1BC}"/>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2CD94F12-4E8A-4F24-B520-F95C67484268}"/>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A8A44996-2208-4108-A4F6-EB676925772B}"/>
              </a:ext>
            </a:extLst>
          </p:cNvPr>
          <p:cNvSpPr>
            <a:spLocks noGrp="1"/>
          </p:cNvSpPr>
          <p:nvPr>
            <p:ph type="sldNum" sz="quarter" idx="12"/>
          </p:nvPr>
        </p:nvSpPr>
        <p:spPr/>
        <p:txBody>
          <a:bodyPr/>
          <a:lstStyle/>
          <a:p>
            <a:fld id="{0D5AF39D-F6B7-4EB7-86A6-18194CFE1AF2}" type="slidenum">
              <a:rPr lang="en-US" smtClean="0"/>
              <a:t>29</a:t>
            </a:fld>
            <a:endParaRPr lang="en-US" dirty="0"/>
          </a:p>
        </p:txBody>
      </p:sp>
      <p:sp>
        <p:nvSpPr>
          <p:cNvPr id="5" name="Title 4">
            <a:extLst>
              <a:ext uri="{FF2B5EF4-FFF2-40B4-BE49-F238E27FC236}">
                <a16:creationId xmlns:a16="http://schemas.microsoft.com/office/drawing/2014/main" id="{0C214996-BB65-41F6-B9E6-357E83F89B01}"/>
              </a:ext>
            </a:extLst>
          </p:cNvPr>
          <p:cNvSpPr>
            <a:spLocks noGrp="1"/>
          </p:cNvSpPr>
          <p:nvPr>
            <p:ph type="title"/>
          </p:nvPr>
        </p:nvSpPr>
        <p:spPr/>
        <p:txBody>
          <a:bodyPr>
            <a:normAutofit fontScale="90000"/>
          </a:bodyPr>
          <a:lstStyle/>
          <a:p>
            <a:r>
              <a:rPr lang="en-US" dirty="0"/>
              <a:t>TSO 1099-R Screens to Enter PSO Health Insurance Premiums</a:t>
            </a:r>
          </a:p>
        </p:txBody>
      </p:sp>
      <p:pic>
        <p:nvPicPr>
          <p:cNvPr id="6" name="Picture 5">
            <a:extLst>
              <a:ext uri="{FF2B5EF4-FFF2-40B4-BE49-F238E27FC236}">
                <a16:creationId xmlns:a16="http://schemas.microsoft.com/office/drawing/2014/main" id="{D609C197-3FFA-401E-A451-C32F3E9FF1EE}"/>
              </a:ext>
            </a:extLst>
          </p:cNvPr>
          <p:cNvPicPr>
            <a:picLocks noChangeAspect="1"/>
          </p:cNvPicPr>
          <p:nvPr/>
        </p:nvPicPr>
        <p:blipFill>
          <a:blip r:embed="rId2"/>
          <a:stretch>
            <a:fillRect/>
          </a:stretch>
        </p:blipFill>
        <p:spPr>
          <a:xfrm>
            <a:off x="685800" y="1786731"/>
            <a:ext cx="4915326" cy="379508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BE9EB1DA-CDBE-4889-828C-42B15AE14B5E}"/>
              </a:ext>
            </a:extLst>
          </p:cNvPr>
          <p:cNvCxnSpPr>
            <a:cxnSpLocks/>
          </p:cNvCxnSpPr>
          <p:nvPr/>
        </p:nvCxnSpPr>
        <p:spPr>
          <a:xfrm>
            <a:off x="1546090" y="5486400"/>
            <a:ext cx="159737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9A0C7CC-F046-4E9C-B2F2-DF0F11634BF4}"/>
              </a:ext>
            </a:extLst>
          </p:cNvPr>
          <p:cNvPicPr>
            <a:picLocks noChangeAspect="1"/>
          </p:cNvPicPr>
          <p:nvPr/>
        </p:nvPicPr>
        <p:blipFill>
          <a:blip r:embed="rId3"/>
          <a:stretch>
            <a:fillRect/>
          </a:stretch>
        </p:blipFill>
        <p:spPr>
          <a:xfrm>
            <a:off x="5976356" y="1786731"/>
            <a:ext cx="5159187" cy="1287892"/>
          </a:xfrm>
          <a:prstGeom prst="rect">
            <a:avLst/>
          </a:prstGeom>
          <a:ln>
            <a:solidFill>
              <a:schemeClr val="tx1"/>
            </a:solidFill>
          </a:ln>
        </p:spPr>
      </p:pic>
      <p:pic>
        <p:nvPicPr>
          <p:cNvPr id="12" name="Picture 11">
            <a:extLst>
              <a:ext uri="{FF2B5EF4-FFF2-40B4-BE49-F238E27FC236}">
                <a16:creationId xmlns:a16="http://schemas.microsoft.com/office/drawing/2014/main" id="{8725EC72-4BF6-4100-B3F1-41A163FFA690}"/>
              </a:ext>
            </a:extLst>
          </p:cNvPr>
          <p:cNvPicPr>
            <a:picLocks noChangeAspect="1"/>
          </p:cNvPicPr>
          <p:nvPr/>
        </p:nvPicPr>
        <p:blipFill>
          <a:blip r:embed="rId4"/>
          <a:stretch>
            <a:fillRect/>
          </a:stretch>
        </p:blipFill>
        <p:spPr>
          <a:xfrm>
            <a:off x="6815949" y="3742137"/>
            <a:ext cx="3680779" cy="1021168"/>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B91DF63F-7C83-43BB-8E3A-CCC28A16F632}"/>
              </a:ext>
            </a:extLst>
          </p:cNvPr>
          <p:cNvCxnSpPr>
            <a:cxnSpLocks/>
          </p:cNvCxnSpPr>
          <p:nvPr/>
        </p:nvCxnSpPr>
        <p:spPr>
          <a:xfrm>
            <a:off x="8656338" y="2895600"/>
            <a:ext cx="159737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73481E-F589-40BF-AA0E-5D0F4F5C12BE}"/>
              </a:ext>
            </a:extLst>
          </p:cNvPr>
          <p:cNvCxnSpPr>
            <a:cxnSpLocks/>
          </p:cNvCxnSpPr>
          <p:nvPr/>
        </p:nvCxnSpPr>
        <p:spPr>
          <a:xfrm flipH="1">
            <a:off x="7472672" y="4572000"/>
            <a:ext cx="159512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89B2B-781F-403D-ABD5-9A17EEE46831}"/>
              </a:ext>
            </a:extLst>
          </p:cNvPr>
          <p:cNvSpPr txBox="1"/>
          <p:nvPr/>
        </p:nvSpPr>
        <p:spPr>
          <a:xfrm>
            <a:off x="3276600" y="5686489"/>
            <a:ext cx="6361485" cy="430887"/>
          </a:xfrm>
          <a:prstGeom prst="rect">
            <a:avLst/>
          </a:prstGeom>
          <a:noFill/>
          <a:ln w="28575">
            <a:solidFill>
              <a:srgbClr val="FF0000"/>
            </a:solidFill>
          </a:ln>
        </p:spPr>
        <p:txBody>
          <a:bodyPr wrap="none" rtlCol="0">
            <a:spAutoFit/>
          </a:bodyPr>
          <a:lstStyle/>
          <a:p>
            <a:r>
              <a:rPr lang="en-US" sz="2200" b="1" dirty="0">
                <a:solidFill>
                  <a:srgbClr val="FF0000"/>
                </a:solidFill>
              </a:rPr>
              <a:t>TSO will change taxable amount in Box 2a to $28,000</a:t>
            </a:r>
          </a:p>
        </p:txBody>
      </p:sp>
    </p:spTree>
    <p:extLst>
      <p:ext uri="{BB962C8B-B14F-4D97-AF65-F5344CB8AC3E}">
        <p14:creationId xmlns:p14="http://schemas.microsoft.com/office/powerpoint/2010/main" val="316860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A24200-2EF6-4DF3-837D-1D24813A9A86}"/>
              </a:ext>
            </a:extLst>
          </p:cNvPr>
          <p:cNvSpPr>
            <a:spLocks noGrp="1"/>
          </p:cNvSpPr>
          <p:nvPr>
            <p:ph type="ftr" sz="quarter" idx="10"/>
          </p:nvPr>
        </p:nvSpPr>
        <p:spPr/>
        <p:txBody>
          <a:bodyPr/>
          <a:lstStyle/>
          <a:p>
            <a:r>
              <a:rPr lang="en-US"/>
              <a:t>NJ Retirement Income Exercises</a:t>
            </a:r>
            <a:endParaRPr lang="en-US" dirty="0"/>
          </a:p>
        </p:txBody>
      </p:sp>
      <p:sp>
        <p:nvSpPr>
          <p:cNvPr id="3" name="Slide Number Placeholder 2">
            <a:extLst>
              <a:ext uri="{FF2B5EF4-FFF2-40B4-BE49-F238E27FC236}">
                <a16:creationId xmlns:a16="http://schemas.microsoft.com/office/drawing/2014/main" id="{5219EF71-7BF6-4763-AF7C-319B86C066DC}"/>
              </a:ext>
            </a:extLst>
          </p:cNvPr>
          <p:cNvSpPr>
            <a:spLocks noGrp="1"/>
          </p:cNvSpPr>
          <p:nvPr>
            <p:ph type="sldNum" sz="quarter" idx="11"/>
          </p:nvPr>
        </p:nvSpPr>
        <p:spPr/>
        <p:txBody>
          <a:bodyPr/>
          <a:lstStyle/>
          <a:p>
            <a:fld id="{0D5AF39D-F6B7-4EB7-86A6-18194CFE1AF2}" type="slidenum">
              <a:rPr lang="en-US" smtClean="0"/>
              <a:t>3</a:t>
            </a:fld>
            <a:endParaRPr lang="en-US" dirty="0"/>
          </a:p>
        </p:txBody>
      </p:sp>
      <p:sp>
        <p:nvSpPr>
          <p:cNvPr id="4" name="Content Placeholder 3">
            <a:extLst>
              <a:ext uri="{FF2B5EF4-FFF2-40B4-BE49-F238E27FC236}">
                <a16:creationId xmlns:a16="http://schemas.microsoft.com/office/drawing/2014/main" id="{479E49DD-0E9C-4532-8B48-EE65A02EFE3C}"/>
              </a:ext>
            </a:extLst>
          </p:cNvPr>
          <p:cNvSpPr>
            <a:spLocks noGrp="1"/>
          </p:cNvSpPr>
          <p:nvPr>
            <p:ph sz="quarter" idx="12"/>
          </p:nvPr>
        </p:nvSpPr>
        <p:spPr>
          <a:xfrm>
            <a:off x="1278833" y="1600200"/>
            <a:ext cx="9753600" cy="4523147"/>
          </a:xfrm>
        </p:spPr>
        <p:txBody>
          <a:bodyPr>
            <a:normAutofit fontScale="92500" lnSpcReduction="20000"/>
          </a:bodyPr>
          <a:lstStyle/>
          <a:p>
            <a:pPr lvl="1"/>
            <a:r>
              <a:rPr lang="en-US" dirty="0"/>
              <a:t>Transfers between retirement accounts</a:t>
            </a:r>
          </a:p>
          <a:p>
            <a:pPr lvl="2"/>
            <a:r>
              <a:rPr lang="en-US" dirty="0"/>
              <a:t>Direct IRA trustee-to-trustee transfers</a:t>
            </a:r>
          </a:p>
          <a:p>
            <a:pPr lvl="2"/>
            <a:r>
              <a:rPr lang="en-US" dirty="0"/>
              <a:t>Direct transfer from a qualified retirement plan to an IRA (Taxpayer does not receive money)</a:t>
            </a:r>
          </a:p>
          <a:p>
            <a:pPr lvl="2"/>
            <a:r>
              <a:rPr lang="en-US" dirty="0"/>
              <a:t>60-day indirect rollover (Taxpayer receives money)</a:t>
            </a:r>
          </a:p>
          <a:p>
            <a:pPr lvl="1"/>
            <a:r>
              <a:rPr lang="en-US" altLang="en-US" dirty="0"/>
              <a:t>Employee Federal after-tax contributions to pension</a:t>
            </a:r>
          </a:p>
          <a:p>
            <a:pPr lvl="2"/>
            <a:r>
              <a:rPr lang="en-US" altLang="en-US" dirty="0"/>
              <a:t>Taxable amount given on 1099-R</a:t>
            </a:r>
          </a:p>
          <a:p>
            <a:pPr lvl="2"/>
            <a:r>
              <a:rPr lang="en-US" altLang="en-US" dirty="0"/>
              <a:t>Taxable amount not given on 1099-R</a:t>
            </a:r>
          </a:p>
          <a:p>
            <a:pPr lvl="3"/>
            <a:r>
              <a:rPr lang="en-US" altLang="en-US" dirty="0"/>
              <a:t>Bogart annuity calculator for Simplified Method</a:t>
            </a:r>
          </a:p>
          <a:p>
            <a:pPr lvl="3"/>
            <a:r>
              <a:rPr lang="en-US" altLang="en-US" dirty="0"/>
              <a:t>Disability pension with employee Federal after-tax contributions to pension</a:t>
            </a:r>
          </a:p>
          <a:p>
            <a:pPr lvl="1"/>
            <a:r>
              <a:rPr lang="en-US" altLang="en-US" dirty="0"/>
              <a:t>Railroad Retirement Board (RRB) 1099-Rs</a:t>
            </a:r>
          </a:p>
          <a:p>
            <a:pPr lvl="1"/>
            <a:r>
              <a:rPr lang="en-US" dirty="0"/>
              <a:t>Qualified Charitable Distribution (QCD) from a Traditional IRA</a:t>
            </a:r>
            <a:r>
              <a:rPr lang="en-US" altLang="en-US" dirty="0"/>
              <a:t> </a:t>
            </a:r>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endParaRPr lang="en-US" dirty="0"/>
          </a:p>
        </p:txBody>
      </p:sp>
      <p:sp>
        <p:nvSpPr>
          <p:cNvPr id="5" name="Title 4">
            <a:extLst>
              <a:ext uri="{FF2B5EF4-FFF2-40B4-BE49-F238E27FC236}">
                <a16:creationId xmlns:a16="http://schemas.microsoft.com/office/drawing/2014/main" id="{903634A2-0828-4784-9389-421934F216E5}"/>
              </a:ext>
            </a:extLst>
          </p:cNvPr>
          <p:cNvSpPr>
            <a:spLocks noGrp="1"/>
          </p:cNvSpPr>
          <p:nvPr>
            <p:ph type="title"/>
          </p:nvPr>
        </p:nvSpPr>
        <p:spPr/>
        <p:txBody>
          <a:bodyPr>
            <a:normAutofit fontScale="90000"/>
          </a:bodyPr>
          <a:lstStyle/>
          <a:p>
            <a:r>
              <a:rPr lang="en-US" dirty="0"/>
              <a:t>Retirement Income Topics Covered in this Presentation</a:t>
            </a:r>
          </a:p>
        </p:txBody>
      </p:sp>
      <p:sp>
        <p:nvSpPr>
          <p:cNvPr id="6" name="Date Placeholder 5">
            <a:extLst>
              <a:ext uri="{FF2B5EF4-FFF2-40B4-BE49-F238E27FC236}">
                <a16:creationId xmlns:a16="http://schemas.microsoft.com/office/drawing/2014/main" id="{386806D1-DA9E-4B00-9DC6-804FB0FE704E}"/>
              </a:ext>
            </a:extLst>
          </p:cNvPr>
          <p:cNvSpPr>
            <a:spLocks noGrp="1"/>
          </p:cNvSpPr>
          <p:nvPr>
            <p:ph type="dt" sz="half" idx="13"/>
          </p:nvPr>
        </p:nvSpPr>
        <p:spPr/>
        <p:txBody>
          <a:bodyPr/>
          <a:lstStyle/>
          <a:p>
            <a:r>
              <a:rPr lang="en-US"/>
              <a:t>12-15-2020 v1.1</a:t>
            </a:r>
            <a:endParaRPr lang="en-US" dirty="0"/>
          </a:p>
        </p:txBody>
      </p:sp>
      <p:sp>
        <p:nvSpPr>
          <p:cNvPr id="7" name="TextBox 6">
            <a:extLst>
              <a:ext uri="{FF2B5EF4-FFF2-40B4-BE49-F238E27FC236}">
                <a16:creationId xmlns:a16="http://schemas.microsoft.com/office/drawing/2014/main" id="{4B8E2D06-D767-4B24-BD55-28E83C4F9A88}"/>
              </a:ext>
            </a:extLst>
          </p:cNvPr>
          <p:cNvSpPr txBox="1"/>
          <p:nvPr/>
        </p:nvSpPr>
        <p:spPr>
          <a:xfrm>
            <a:off x="10160791" y="734653"/>
            <a:ext cx="704167" cy="338554"/>
          </a:xfrm>
          <a:prstGeom prst="rect">
            <a:avLst/>
          </a:prstGeom>
          <a:noFill/>
        </p:spPr>
        <p:txBody>
          <a:bodyPr wrap="none" rtlCol="0">
            <a:spAutoFit/>
          </a:bodyPr>
          <a:lstStyle/>
          <a:p>
            <a:r>
              <a:rPr lang="en-US" sz="1600" dirty="0">
                <a:solidFill>
                  <a:schemeClr val="bg1"/>
                </a:solidFill>
              </a:rPr>
              <a:t>cont’d</a:t>
            </a:r>
          </a:p>
        </p:txBody>
      </p:sp>
    </p:spTree>
    <p:extLst>
      <p:ext uri="{BB962C8B-B14F-4D97-AF65-F5344CB8AC3E}">
        <p14:creationId xmlns:p14="http://schemas.microsoft.com/office/powerpoint/2010/main" val="186020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5AF39D-F6B7-4EB7-86A6-18194CFE1AF2}" type="slidenum">
              <a:rPr lang="en-US" smtClean="0"/>
              <a:pPr/>
              <a:t>30</a:t>
            </a:fld>
            <a:endParaRPr lang="en-US" dirty="0"/>
          </a:p>
        </p:txBody>
      </p:sp>
      <p:sp>
        <p:nvSpPr>
          <p:cNvPr id="4" name="Content Placeholder 3"/>
          <p:cNvSpPr>
            <a:spLocks noGrp="1"/>
          </p:cNvSpPr>
          <p:nvPr>
            <p:ph sz="quarter" idx="12"/>
          </p:nvPr>
        </p:nvSpPr>
        <p:spPr>
          <a:xfrm>
            <a:off x="1278833" y="1171835"/>
            <a:ext cx="9753600" cy="4924165"/>
          </a:xfrm>
        </p:spPr>
        <p:txBody>
          <a:bodyPr>
            <a:normAutofit/>
          </a:bodyPr>
          <a:lstStyle/>
          <a:p>
            <a:pPr marL="3175" indent="0">
              <a:buNone/>
            </a:pPr>
            <a:r>
              <a:rPr lang="en-US" sz="3000" dirty="0">
                <a:solidFill>
                  <a:srgbClr val="FF0000"/>
                </a:solidFill>
              </a:rPr>
              <a:t>Capture premium amount (up to $3,000) in NJ Checklist Income Subject to Tax and Subtractions from Income sections</a:t>
            </a:r>
            <a:endParaRPr lang="en-US" altLang="en-US" sz="3000" dirty="0"/>
          </a:p>
          <a:p>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dirty="0"/>
              <a:t>Enter PSO Health Insurance Entries on NJ Checklist</a:t>
            </a:r>
            <a:br>
              <a:rPr lang="en-US" dirty="0"/>
            </a:br>
            <a:r>
              <a:rPr lang="en-US" dirty="0"/>
              <a:t> and into TSO State Section</a:t>
            </a:r>
          </a:p>
        </p:txBody>
      </p:sp>
      <p:pic>
        <p:nvPicPr>
          <p:cNvPr id="6" name="Picture 5"/>
          <p:cNvPicPr>
            <a:picLocks noChangeAspect="1"/>
          </p:cNvPicPr>
          <p:nvPr/>
        </p:nvPicPr>
        <p:blipFill>
          <a:blip r:embed="rId2"/>
          <a:stretch>
            <a:fillRect/>
          </a:stretch>
        </p:blipFill>
        <p:spPr>
          <a:xfrm>
            <a:off x="1864620" y="2135324"/>
            <a:ext cx="8582025" cy="2648643"/>
          </a:xfrm>
          <a:prstGeom prst="rect">
            <a:avLst/>
          </a:prstGeom>
        </p:spPr>
      </p:pic>
      <p:pic>
        <p:nvPicPr>
          <p:cNvPr id="7" name="Picture 6"/>
          <p:cNvPicPr>
            <a:picLocks noChangeAspect="1"/>
          </p:cNvPicPr>
          <p:nvPr/>
        </p:nvPicPr>
        <p:blipFill>
          <a:blip r:embed="rId3"/>
          <a:stretch>
            <a:fillRect/>
          </a:stretch>
        </p:blipFill>
        <p:spPr>
          <a:xfrm>
            <a:off x="1864620" y="4783967"/>
            <a:ext cx="8610600" cy="1696019"/>
          </a:xfrm>
          <a:prstGeom prst="rect">
            <a:avLst/>
          </a:prstGeom>
        </p:spPr>
      </p:pic>
      <p:sp>
        <p:nvSpPr>
          <p:cNvPr id="8" name="TextBox 7"/>
          <p:cNvSpPr txBox="1"/>
          <p:nvPr/>
        </p:nvSpPr>
        <p:spPr>
          <a:xfrm>
            <a:off x="1864620" y="4118302"/>
            <a:ext cx="8582025" cy="646331"/>
          </a:xfrm>
          <a:prstGeom prst="rect">
            <a:avLst/>
          </a:prstGeom>
          <a:solidFill>
            <a:schemeClr val="bg1"/>
          </a:solidFill>
          <a:ln w="28575">
            <a:solidFill>
              <a:srgbClr val="FF0000"/>
            </a:solidFill>
          </a:ln>
        </p:spPr>
        <p:txBody>
          <a:bodyPr wrap="square" rtlCol="0">
            <a:spAutoFit/>
          </a:bodyPr>
          <a:lstStyle/>
          <a:p>
            <a:r>
              <a:rPr lang="en-US" b="1" dirty="0">
                <a:solidFill>
                  <a:srgbClr val="FF0000"/>
                </a:solidFill>
              </a:rPr>
              <a:t>To add premiums back into taxable NJ Pension income on Line 20a, since cannot be excluded for NJ (+$3,000)</a:t>
            </a:r>
          </a:p>
        </p:txBody>
      </p:sp>
      <p:cxnSp>
        <p:nvCxnSpPr>
          <p:cNvPr id="9" name="Straight Arrow Connector 8"/>
          <p:cNvCxnSpPr>
            <a:cxnSpLocks/>
          </p:cNvCxnSpPr>
          <p:nvPr/>
        </p:nvCxnSpPr>
        <p:spPr>
          <a:xfrm>
            <a:off x="3124200" y="3890760"/>
            <a:ext cx="6096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4718" y="6110654"/>
            <a:ext cx="10956281" cy="369332"/>
          </a:xfrm>
          <a:prstGeom prst="rect">
            <a:avLst/>
          </a:prstGeom>
          <a:solidFill>
            <a:schemeClr val="bg1"/>
          </a:solidFill>
          <a:ln w="28575">
            <a:solidFill>
              <a:srgbClr val="FF0000"/>
            </a:solidFill>
          </a:ln>
        </p:spPr>
        <p:txBody>
          <a:bodyPr wrap="square" rtlCol="0">
            <a:spAutoFit/>
          </a:bodyPr>
          <a:lstStyle/>
          <a:p>
            <a:r>
              <a:rPr lang="en-US" b="1" dirty="0">
                <a:solidFill>
                  <a:srgbClr val="FF0000"/>
                </a:solidFill>
              </a:rPr>
              <a:t>To add premiums to NJ medical expenses (+$3,000); $250 premiums on Schedule A will flow through to NJ return</a:t>
            </a:r>
          </a:p>
        </p:txBody>
      </p:sp>
      <p:cxnSp>
        <p:nvCxnSpPr>
          <p:cNvPr id="13" name="Straight Arrow Connector 12"/>
          <p:cNvCxnSpPr>
            <a:cxnSpLocks/>
          </p:cNvCxnSpPr>
          <p:nvPr/>
        </p:nvCxnSpPr>
        <p:spPr>
          <a:xfrm flipH="1" flipV="1">
            <a:off x="6705600" y="5989027"/>
            <a:ext cx="457200" cy="121627"/>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a:t>NJ Retirement Income Exercises</a:t>
            </a:r>
            <a:endParaRPr lang="en-US" dirty="0"/>
          </a:p>
        </p:txBody>
      </p:sp>
      <p:sp>
        <p:nvSpPr>
          <p:cNvPr id="10" name="Date Placeholder 9">
            <a:extLst>
              <a:ext uri="{FF2B5EF4-FFF2-40B4-BE49-F238E27FC236}">
                <a16:creationId xmlns:a16="http://schemas.microsoft.com/office/drawing/2014/main" id="{DFBC72AD-352A-42DB-BC96-E764705A872C}"/>
              </a:ext>
            </a:extLst>
          </p:cNvPr>
          <p:cNvSpPr>
            <a:spLocks noGrp="1"/>
          </p:cNvSpPr>
          <p:nvPr>
            <p:ph type="dt" sz="half" idx="13"/>
          </p:nvPr>
        </p:nvSpPr>
        <p:spPr/>
        <p:txBody>
          <a:bodyPr/>
          <a:lstStyle/>
          <a:p>
            <a:r>
              <a:rPr lang="en-US"/>
              <a:t>12-15-2020 v1.1</a:t>
            </a:r>
            <a:endParaRPr lang="en-US" dirty="0"/>
          </a:p>
        </p:txBody>
      </p:sp>
      <p:sp>
        <p:nvSpPr>
          <p:cNvPr id="16" name="TextBox 15">
            <a:extLst>
              <a:ext uri="{FF2B5EF4-FFF2-40B4-BE49-F238E27FC236}">
                <a16:creationId xmlns:a16="http://schemas.microsoft.com/office/drawing/2014/main" id="{90B691DB-0A98-431F-AF1E-5F3C550E4D11}"/>
              </a:ext>
            </a:extLst>
          </p:cNvPr>
          <p:cNvSpPr txBox="1"/>
          <p:nvPr/>
        </p:nvSpPr>
        <p:spPr>
          <a:xfrm>
            <a:off x="3802834" y="3671645"/>
            <a:ext cx="756938" cy="338554"/>
          </a:xfrm>
          <a:prstGeom prst="rect">
            <a:avLst/>
          </a:prstGeom>
          <a:noFill/>
        </p:spPr>
        <p:txBody>
          <a:bodyPr wrap="none" rtlCol="0">
            <a:spAutoFit/>
          </a:bodyPr>
          <a:lstStyle/>
          <a:p>
            <a:r>
              <a:rPr lang="en-US" sz="1600" b="1" dirty="0">
                <a:solidFill>
                  <a:srgbClr val="FF0000"/>
                </a:solidFill>
              </a:rPr>
              <a:t>$3,000</a:t>
            </a:r>
          </a:p>
        </p:txBody>
      </p:sp>
      <p:sp>
        <p:nvSpPr>
          <p:cNvPr id="19" name="TextBox 18">
            <a:extLst>
              <a:ext uri="{FF2B5EF4-FFF2-40B4-BE49-F238E27FC236}">
                <a16:creationId xmlns:a16="http://schemas.microsoft.com/office/drawing/2014/main" id="{406FFEDE-1387-4536-9EA8-4FAAE2B7C60B}"/>
              </a:ext>
            </a:extLst>
          </p:cNvPr>
          <p:cNvSpPr txBox="1"/>
          <p:nvPr/>
        </p:nvSpPr>
        <p:spPr>
          <a:xfrm>
            <a:off x="3819850" y="5747807"/>
            <a:ext cx="756938" cy="338554"/>
          </a:xfrm>
          <a:prstGeom prst="rect">
            <a:avLst/>
          </a:prstGeom>
          <a:noFill/>
        </p:spPr>
        <p:txBody>
          <a:bodyPr wrap="none" rtlCol="0">
            <a:spAutoFit/>
          </a:bodyPr>
          <a:lstStyle/>
          <a:p>
            <a:r>
              <a:rPr lang="en-US" sz="1600" b="1" dirty="0">
                <a:solidFill>
                  <a:srgbClr val="FF0000"/>
                </a:solidFill>
              </a:rPr>
              <a:t>$3,000</a:t>
            </a:r>
          </a:p>
        </p:txBody>
      </p:sp>
    </p:spTree>
    <p:extLst>
      <p:ext uri="{BB962C8B-B14F-4D97-AF65-F5344CB8AC3E}">
        <p14:creationId xmlns:p14="http://schemas.microsoft.com/office/powerpoint/2010/main" val="4219010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31</a:t>
            </a:fld>
            <a:endParaRPr lang="en-US" dirty="0"/>
          </a:p>
        </p:txBody>
      </p:sp>
      <p:sp>
        <p:nvSpPr>
          <p:cNvPr id="2" name="Title 1"/>
          <p:cNvSpPr>
            <a:spLocks noGrp="1"/>
          </p:cNvSpPr>
          <p:nvPr>
            <p:ph type="title"/>
          </p:nvPr>
        </p:nvSpPr>
        <p:spPr/>
        <p:txBody>
          <a:bodyPr>
            <a:normAutofit/>
          </a:bodyPr>
          <a:lstStyle/>
          <a:p>
            <a:r>
              <a:rPr lang="en-US" dirty="0"/>
              <a:t>Results – PSO Pension</a:t>
            </a:r>
          </a:p>
        </p:txBody>
      </p:sp>
      <p:sp>
        <p:nvSpPr>
          <p:cNvPr id="6" name="Rectangle 5"/>
          <p:cNvSpPr/>
          <p:nvPr/>
        </p:nvSpPr>
        <p:spPr>
          <a:xfrm>
            <a:off x="2743200" y="2057400"/>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6" name="TextBox 15"/>
          <p:cNvSpPr txBox="1"/>
          <p:nvPr/>
        </p:nvSpPr>
        <p:spPr>
          <a:xfrm>
            <a:off x="1789918" y="5493964"/>
            <a:ext cx="8649482" cy="646331"/>
          </a:xfrm>
          <a:prstGeom prst="rect">
            <a:avLst/>
          </a:prstGeom>
          <a:noFill/>
          <a:ln w="28575">
            <a:solidFill>
              <a:srgbClr val="FF0000"/>
            </a:solidFill>
          </a:ln>
        </p:spPr>
        <p:txBody>
          <a:bodyPr wrap="square" rtlCol="0">
            <a:spAutoFit/>
          </a:bodyPr>
          <a:lstStyle/>
          <a:p>
            <a:r>
              <a:rPr lang="en-US" b="1" dirty="0">
                <a:solidFill>
                  <a:srgbClr val="FF0000"/>
                </a:solidFill>
              </a:rPr>
              <a:t>NOTE:  After this step, change PSO health insurance premiums, Schedule A medical premiums and NJ Checklist entries back to 0</a:t>
            </a:r>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4" name="Date Placeholder 3">
            <a:extLst>
              <a:ext uri="{FF2B5EF4-FFF2-40B4-BE49-F238E27FC236}">
                <a16:creationId xmlns:a16="http://schemas.microsoft.com/office/drawing/2014/main" id="{B60AC706-74F5-47AC-937C-9BE596BEE21B}"/>
              </a:ext>
            </a:extLst>
          </p:cNvPr>
          <p:cNvSpPr>
            <a:spLocks noGrp="1"/>
          </p:cNvSpPr>
          <p:nvPr>
            <p:ph type="dt" sz="half" idx="10"/>
          </p:nvPr>
        </p:nvSpPr>
        <p:spPr/>
        <p:txBody>
          <a:bodyPr/>
          <a:lstStyle/>
          <a:p>
            <a:r>
              <a:rPr lang="en-US"/>
              <a:t>12-15-2020 v1.1</a:t>
            </a:r>
            <a:endParaRPr lang="en-US" dirty="0"/>
          </a:p>
        </p:txBody>
      </p:sp>
      <p:pic>
        <p:nvPicPr>
          <p:cNvPr id="7" name="Picture 6">
            <a:extLst>
              <a:ext uri="{FF2B5EF4-FFF2-40B4-BE49-F238E27FC236}">
                <a16:creationId xmlns:a16="http://schemas.microsoft.com/office/drawing/2014/main" id="{DE0F09B7-D856-455A-BFD7-2CC548BADAF7}"/>
              </a:ext>
            </a:extLst>
          </p:cNvPr>
          <p:cNvPicPr>
            <a:picLocks noChangeAspect="1"/>
          </p:cNvPicPr>
          <p:nvPr/>
        </p:nvPicPr>
        <p:blipFill>
          <a:blip r:embed="rId3"/>
          <a:stretch>
            <a:fillRect/>
          </a:stretch>
        </p:blipFill>
        <p:spPr>
          <a:xfrm>
            <a:off x="609603" y="1467109"/>
            <a:ext cx="10907111" cy="3733800"/>
          </a:xfrm>
          <a:prstGeom prst="rect">
            <a:avLst/>
          </a:prstGeom>
          <a:ln>
            <a:solidFill>
              <a:schemeClr val="tx1"/>
            </a:solidFill>
          </a:ln>
        </p:spPr>
      </p:pic>
    </p:spTree>
    <p:extLst>
      <p:ext uri="{BB962C8B-B14F-4D97-AF65-F5344CB8AC3E}">
        <p14:creationId xmlns:p14="http://schemas.microsoft.com/office/powerpoint/2010/main" val="25631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32</a:t>
            </a:fld>
            <a:endParaRPr lang="en-US" dirty="0"/>
          </a:p>
        </p:txBody>
      </p:sp>
      <p:sp>
        <p:nvSpPr>
          <p:cNvPr id="3" name="Content Placeholder 2"/>
          <p:cNvSpPr>
            <a:spLocks noGrp="1"/>
          </p:cNvSpPr>
          <p:nvPr>
            <p:ph type="body" sz="quarter" idx="12"/>
          </p:nvPr>
        </p:nvSpPr>
        <p:spPr>
          <a:xfrm>
            <a:off x="1278833" y="1524000"/>
            <a:ext cx="9753600" cy="4495800"/>
          </a:xfrm>
        </p:spPr>
        <p:txBody>
          <a:bodyPr>
            <a:normAutofit/>
          </a:bodyPr>
          <a:lstStyle/>
          <a:p>
            <a:r>
              <a:rPr lang="en-US" dirty="0"/>
              <a:t>Where can we find the Codes?</a:t>
            </a:r>
          </a:p>
          <a:p>
            <a:pPr lvl="1"/>
            <a:r>
              <a:rPr lang="en-US" dirty="0"/>
              <a:t>Back of the form (very small print)</a:t>
            </a:r>
          </a:p>
          <a:p>
            <a:pPr lvl="1"/>
            <a:r>
              <a:rPr lang="en-US" dirty="0"/>
              <a:t>Pub 4012 Page D-39 </a:t>
            </a:r>
          </a:p>
          <a:p>
            <a:r>
              <a:rPr lang="en-US" dirty="0"/>
              <a:t>Box 7 Code 2 means Early Distribution – Exception Applies</a:t>
            </a:r>
          </a:p>
          <a:p>
            <a:pPr lvl="1"/>
            <a:r>
              <a:rPr lang="en-US" dirty="0"/>
              <a:t>Taxpayer under 59 ½ when distribution is taken </a:t>
            </a:r>
          </a:p>
          <a:p>
            <a:pPr lvl="1"/>
            <a:r>
              <a:rPr lang="en-US" dirty="0"/>
              <a:t>Payer is aware of early distribution penalty exception</a:t>
            </a:r>
          </a:p>
          <a:p>
            <a:pPr lvl="1"/>
            <a:r>
              <a:rPr lang="en-US" dirty="0"/>
              <a:t>TaxSlayer knows not to apply 10% early distribution penalty</a:t>
            </a:r>
          </a:p>
        </p:txBody>
      </p:sp>
      <p:sp>
        <p:nvSpPr>
          <p:cNvPr id="2" name="Title 1"/>
          <p:cNvSpPr>
            <a:spLocks noGrp="1"/>
          </p:cNvSpPr>
          <p:nvPr>
            <p:ph type="title"/>
          </p:nvPr>
        </p:nvSpPr>
        <p:spPr/>
        <p:txBody>
          <a:bodyPr>
            <a:normAutofit fontScale="90000"/>
          </a:bodyPr>
          <a:lstStyle/>
          <a:p>
            <a:r>
              <a:rPr lang="en-US" dirty="0"/>
              <a:t>1099-R - Early Distribution, Exception Applies</a:t>
            </a:r>
            <a:br>
              <a:rPr lang="en-US" dirty="0"/>
            </a:br>
            <a:r>
              <a:rPr lang="en-US" dirty="0"/>
              <a:t>(Box 7 = Code 2)</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2101771C-DD9F-47F3-AF8B-07B142E9DFC9}"/>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629649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5AA223-C48F-4C86-9357-36FC1F38A07A}"/>
              </a:ext>
            </a:extLst>
          </p:cNvPr>
          <p:cNvSpPr>
            <a:spLocks noGrp="1"/>
          </p:cNvSpPr>
          <p:nvPr>
            <p:ph type="dt" sz="half" idx="10"/>
          </p:nvPr>
        </p:nvSpPr>
        <p:spPr/>
        <p:txBody>
          <a:bodyPr/>
          <a:lstStyle/>
          <a:p>
            <a:r>
              <a:rPr lang="en-US"/>
              <a:t>12-15-2020 v1.1</a:t>
            </a:r>
            <a:endParaRPr lang="en-US" dirty="0"/>
          </a:p>
        </p:txBody>
      </p:sp>
      <p:sp>
        <p:nvSpPr>
          <p:cNvPr id="2" name="Footer Placeholder 1"/>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33</a:t>
            </a:fld>
            <a:endParaRPr lang="en-US" dirty="0"/>
          </a:p>
        </p:txBody>
      </p:sp>
      <p:sp>
        <p:nvSpPr>
          <p:cNvPr id="9" name="Title 8">
            <a:extLst>
              <a:ext uri="{FF2B5EF4-FFF2-40B4-BE49-F238E27FC236}">
                <a16:creationId xmlns:a16="http://schemas.microsoft.com/office/drawing/2014/main" id="{31BB07FA-BF68-410A-AC3F-423CB4E8A427}"/>
              </a:ext>
            </a:extLst>
          </p:cNvPr>
          <p:cNvSpPr>
            <a:spLocks noGrp="1"/>
          </p:cNvSpPr>
          <p:nvPr>
            <p:ph type="title"/>
          </p:nvPr>
        </p:nvSpPr>
        <p:spPr/>
        <p:txBody>
          <a:bodyPr>
            <a:normAutofit fontScale="90000"/>
          </a:bodyPr>
          <a:lstStyle/>
          <a:p>
            <a:r>
              <a:rPr lang="en-US" dirty="0"/>
              <a:t>Change 1099-R to Reflect Early Distribution, Exception Applies (Box 7 = Code 2)</a:t>
            </a:r>
          </a:p>
        </p:txBody>
      </p:sp>
      <p:cxnSp>
        <p:nvCxnSpPr>
          <p:cNvPr id="6" name="Straight Arrow Connector 5"/>
          <p:cNvCxnSpPr/>
          <p:nvPr/>
        </p:nvCxnSpPr>
        <p:spPr>
          <a:xfrm>
            <a:off x="4191000" y="3810000"/>
            <a:ext cx="16002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2362200" y="1280652"/>
            <a:ext cx="7610475" cy="5020670"/>
          </a:xfrm>
          <a:prstGeom prst="rect">
            <a:avLst/>
          </a:prstGeom>
        </p:spPr>
      </p:pic>
      <p:sp>
        <p:nvSpPr>
          <p:cNvPr id="7" name="TextBox 6"/>
          <p:cNvSpPr txBox="1"/>
          <p:nvPr/>
        </p:nvSpPr>
        <p:spPr>
          <a:xfrm>
            <a:off x="2753677" y="3952973"/>
            <a:ext cx="2058537" cy="646331"/>
          </a:xfrm>
          <a:prstGeom prst="rect">
            <a:avLst/>
          </a:prstGeom>
          <a:solidFill>
            <a:schemeClr val="bg1"/>
          </a:solidFill>
          <a:ln w="28575">
            <a:solidFill>
              <a:srgbClr val="FF0000"/>
            </a:solidFill>
          </a:ln>
        </p:spPr>
        <p:txBody>
          <a:bodyPr wrap="square" rtlCol="0">
            <a:spAutoFit/>
          </a:bodyPr>
          <a:lstStyle/>
          <a:p>
            <a:r>
              <a:rPr lang="en-US" b="1" dirty="0">
                <a:solidFill>
                  <a:srgbClr val="FF0000"/>
                </a:solidFill>
              </a:rPr>
              <a:t>Early Distribution, </a:t>
            </a:r>
          </a:p>
          <a:p>
            <a:r>
              <a:rPr lang="en-US" b="1" dirty="0">
                <a:solidFill>
                  <a:srgbClr val="FF0000"/>
                </a:solidFill>
              </a:rPr>
              <a:t>exception applies</a:t>
            </a:r>
          </a:p>
        </p:txBody>
      </p:sp>
      <p:cxnSp>
        <p:nvCxnSpPr>
          <p:cNvPr id="8" name="Straight Arrow Connector 7"/>
          <p:cNvCxnSpPr>
            <a:cxnSpLocks/>
          </p:cNvCxnSpPr>
          <p:nvPr/>
        </p:nvCxnSpPr>
        <p:spPr>
          <a:xfrm>
            <a:off x="4812214" y="4191000"/>
            <a:ext cx="1055186"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7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34</a:t>
            </a:fld>
            <a:endParaRPr lang="en-US" dirty="0"/>
          </a:p>
        </p:txBody>
      </p:sp>
      <p:sp>
        <p:nvSpPr>
          <p:cNvPr id="2" name="Title 1"/>
          <p:cNvSpPr>
            <a:spLocks noGrp="1"/>
          </p:cNvSpPr>
          <p:nvPr>
            <p:ph type="title"/>
          </p:nvPr>
        </p:nvSpPr>
        <p:spPr/>
        <p:txBody>
          <a:bodyPr>
            <a:normAutofit fontScale="90000"/>
          </a:bodyPr>
          <a:lstStyle/>
          <a:p>
            <a:r>
              <a:rPr lang="en-US" dirty="0"/>
              <a:t>Results – Early Distribution, Exception Applies</a:t>
            </a:r>
            <a:br>
              <a:rPr lang="en-US" dirty="0"/>
            </a:br>
            <a:r>
              <a:rPr lang="en-US" dirty="0"/>
              <a:t>(Box 7 = Code 2)</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ED616AF8-6C78-46A0-BA72-35F945CDF4CA}"/>
              </a:ext>
            </a:extLst>
          </p:cNvPr>
          <p:cNvSpPr>
            <a:spLocks noGrp="1"/>
          </p:cNvSpPr>
          <p:nvPr>
            <p:ph type="dt" sz="half" idx="10"/>
          </p:nvPr>
        </p:nvSpPr>
        <p:spPr/>
        <p:txBody>
          <a:bodyPr/>
          <a:lstStyle/>
          <a:p>
            <a:r>
              <a:rPr lang="en-US"/>
              <a:t>12-15-2020 v1.1</a:t>
            </a:r>
            <a:endParaRPr lang="en-US" dirty="0"/>
          </a:p>
        </p:txBody>
      </p:sp>
      <p:pic>
        <p:nvPicPr>
          <p:cNvPr id="11" name="Picture 10">
            <a:extLst>
              <a:ext uri="{FF2B5EF4-FFF2-40B4-BE49-F238E27FC236}">
                <a16:creationId xmlns:a16="http://schemas.microsoft.com/office/drawing/2014/main" id="{4F55A4F5-2048-4941-B86B-BB7D794A41AE}"/>
              </a:ext>
            </a:extLst>
          </p:cNvPr>
          <p:cNvPicPr>
            <a:picLocks noChangeAspect="1"/>
          </p:cNvPicPr>
          <p:nvPr/>
        </p:nvPicPr>
        <p:blipFill>
          <a:blip r:embed="rId3"/>
          <a:stretch>
            <a:fillRect/>
          </a:stretch>
        </p:blipFill>
        <p:spPr>
          <a:xfrm>
            <a:off x="1447799" y="2306297"/>
            <a:ext cx="9524996" cy="1560944"/>
          </a:xfrm>
          <a:prstGeom prst="rect">
            <a:avLst/>
          </a:prstGeom>
          <a:ln>
            <a:solidFill>
              <a:schemeClr val="tx1"/>
            </a:solidFill>
          </a:ln>
        </p:spPr>
      </p:pic>
      <p:pic>
        <p:nvPicPr>
          <p:cNvPr id="12" name="Picture 11">
            <a:extLst>
              <a:ext uri="{FF2B5EF4-FFF2-40B4-BE49-F238E27FC236}">
                <a16:creationId xmlns:a16="http://schemas.microsoft.com/office/drawing/2014/main" id="{F93DE299-2C1C-470B-ACFA-A0150A834F85}"/>
              </a:ext>
            </a:extLst>
          </p:cNvPr>
          <p:cNvPicPr>
            <a:picLocks noChangeAspect="1"/>
          </p:cNvPicPr>
          <p:nvPr/>
        </p:nvPicPr>
        <p:blipFill>
          <a:blip r:embed="rId4"/>
          <a:stretch>
            <a:fillRect/>
          </a:stretch>
        </p:blipFill>
        <p:spPr>
          <a:xfrm>
            <a:off x="1415413" y="3866888"/>
            <a:ext cx="9557382" cy="1798476"/>
          </a:xfrm>
          <a:prstGeom prst="rect">
            <a:avLst/>
          </a:prstGeom>
        </p:spPr>
      </p:pic>
    </p:spTree>
    <p:extLst>
      <p:ext uri="{BB962C8B-B14F-4D97-AF65-F5344CB8AC3E}">
        <p14:creationId xmlns:p14="http://schemas.microsoft.com/office/powerpoint/2010/main" val="307645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35</a:t>
            </a:fld>
            <a:endParaRPr lang="en-US" dirty="0"/>
          </a:p>
        </p:txBody>
      </p:sp>
      <p:sp>
        <p:nvSpPr>
          <p:cNvPr id="3" name="Content Placeholder 2"/>
          <p:cNvSpPr>
            <a:spLocks noGrp="1"/>
          </p:cNvSpPr>
          <p:nvPr>
            <p:ph type="body" sz="quarter" idx="12"/>
          </p:nvPr>
        </p:nvSpPr>
        <p:spPr>
          <a:xfrm>
            <a:off x="1278833" y="1524000"/>
            <a:ext cx="9753600" cy="4260793"/>
          </a:xfrm>
        </p:spPr>
        <p:txBody>
          <a:bodyPr>
            <a:normAutofit fontScale="92500" lnSpcReduction="10000"/>
          </a:bodyPr>
          <a:lstStyle/>
          <a:p>
            <a:r>
              <a:rPr lang="en-US" dirty="0"/>
              <a:t>Box 7 Code 1 means early distribution – no known exception</a:t>
            </a:r>
          </a:p>
          <a:p>
            <a:r>
              <a:rPr lang="en-US" dirty="0"/>
              <a:t>After entering 1099-R, tell TaxSlayer distribution came from a retirement plan</a:t>
            </a:r>
          </a:p>
          <a:p>
            <a:r>
              <a:rPr lang="en-US" dirty="0"/>
              <a:t>TaxSlayer calculates 10% penalty on Sch 2 Line 6</a:t>
            </a:r>
          </a:p>
          <a:p>
            <a:r>
              <a:rPr lang="en-US" dirty="0"/>
              <a:t>Can manually enter exception on </a:t>
            </a:r>
            <a:r>
              <a:rPr lang="en-US" b="1" dirty="0"/>
              <a:t>Form 5329</a:t>
            </a:r>
          </a:p>
          <a:p>
            <a:pPr lvl="1"/>
            <a:r>
              <a:rPr lang="en-US" dirty="0"/>
              <a:t>Enter exception amount and reason</a:t>
            </a:r>
          </a:p>
          <a:p>
            <a:pPr lvl="1"/>
            <a:r>
              <a:rPr lang="en-US" dirty="0"/>
              <a:t>Exception can apply to just part of distribution</a:t>
            </a:r>
          </a:p>
        </p:txBody>
      </p:sp>
      <p:sp>
        <p:nvSpPr>
          <p:cNvPr id="2" name="Title 1"/>
          <p:cNvSpPr>
            <a:spLocks noGrp="1"/>
          </p:cNvSpPr>
          <p:nvPr>
            <p:ph type="title"/>
          </p:nvPr>
        </p:nvSpPr>
        <p:spPr/>
        <p:txBody>
          <a:bodyPr>
            <a:normAutofit fontScale="90000"/>
          </a:bodyPr>
          <a:lstStyle/>
          <a:p>
            <a:r>
              <a:rPr lang="en-US" dirty="0"/>
              <a:t>1099-R - Early Distribution, No Known Exception (Box 7 = Code 1)</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AAC15B14-6333-495C-9823-968D00238BDD}"/>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76336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778"/>
          <a:stretch/>
        </p:blipFill>
        <p:spPr>
          <a:xfrm>
            <a:off x="2332523" y="1267211"/>
            <a:ext cx="7219950" cy="4600189"/>
          </a:xfrm>
          <a:prstGeom prst="rect">
            <a:avLst/>
          </a:prstGeom>
        </p:spPr>
      </p:pic>
      <p:sp>
        <p:nvSpPr>
          <p:cNvPr id="5" name="Date Placeholder 4">
            <a:extLst>
              <a:ext uri="{FF2B5EF4-FFF2-40B4-BE49-F238E27FC236}">
                <a16:creationId xmlns:a16="http://schemas.microsoft.com/office/drawing/2014/main" id="{E96554D5-7CD4-4920-9F9F-30093DBE32D5}"/>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36</a:t>
            </a:fld>
            <a:endParaRPr lang="en-US" dirty="0"/>
          </a:p>
        </p:txBody>
      </p:sp>
      <p:sp>
        <p:nvSpPr>
          <p:cNvPr id="7" name="Title 6">
            <a:extLst>
              <a:ext uri="{FF2B5EF4-FFF2-40B4-BE49-F238E27FC236}">
                <a16:creationId xmlns:a16="http://schemas.microsoft.com/office/drawing/2014/main" id="{CE226905-5A5E-4BC7-B273-78C8BC923B41}"/>
              </a:ext>
            </a:extLst>
          </p:cNvPr>
          <p:cNvSpPr>
            <a:spLocks noGrp="1"/>
          </p:cNvSpPr>
          <p:nvPr>
            <p:ph type="title"/>
          </p:nvPr>
        </p:nvSpPr>
        <p:spPr/>
        <p:txBody>
          <a:bodyPr>
            <a:normAutofit fontScale="90000"/>
          </a:bodyPr>
          <a:lstStyle/>
          <a:p>
            <a:r>
              <a:rPr lang="en-US" dirty="0"/>
              <a:t>Change 1099-R to Reflect Early Distribution, No Known Exception (Box 7 = Code 1)</a:t>
            </a:r>
          </a:p>
        </p:txBody>
      </p:sp>
      <p:cxnSp>
        <p:nvCxnSpPr>
          <p:cNvPr id="6" name="Straight Arrow Connector 5"/>
          <p:cNvCxnSpPr/>
          <p:nvPr/>
        </p:nvCxnSpPr>
        <p:spPr>
          <a:xfrm>
            <a:off x="4267200" y="4114800"/>
            <a:ext cx="13716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39527" y="5958699"/>
            <a:ext cx="6386620" cy="369332"/>
          </a:xfrm>
          <a:prstGeom prst="rect">
            <a:avLst/>
          </a:prstGeom>
          <a:noFill/>
          <a:ln>
            <a:solidFill>
              <a:schemeClr val="tx1"/>
            </a:solidFill>
          </a:ln>
        </p:spPr>
        <p:txBody>
          <a:bodyPr wrap="none" rtlCol="0">
            <a:spAutoFit/>
          </a:bodyPr>
          <a:lstStyle/>
          <a:p>
            <a:r>
              <a:rPr lang="en-US" b="1" dirty="0">
                <a:solidFill>
                  <a:srgbClr val="FF0000"/>
                </a:solidFill>
              </a:rPr>
              <a:t>NOTE: This is a distribution from an IRA; IRA box checked in Box 7</a:t>
            </a:r>
          </a:p>
        </p:txBody>
      </p:sp>
      <p:cxnSp>
        <p:nvCxnSpPr>
          <p:cNvPr id="12" name="Straight Arrow Connector 11"/>
          <p:cNvCxnSpPr/>
          <p:nvPr/>
        </p:nvCxnSpPr>
        <p:spPr>
          <a:xfrm flipH="1">
            <a:off x="6705600" y="4162720"/>
            <a:ext cx="15240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14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83D5E-F8B5-49D6-9C64-48B16400768A}"/>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4BD05001-F9B5-41E6-B3D3-301145F938C0}"/>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C94C595B-D24D-42EC-B446-48EA45155D55}"/>
              </a:ext>
            </a:extLst>
          </p:cNvPr>
          <p:cNvSpPr>
            <a:spLocks noGrp="1"/>
          </p:cNvSpPr>
          <p:nvPr>
            <p:ph type="sldNum" sz="quarter" idx="12"/>
          </p:nvPr>
        </p:nvSpPr>
        <p:spPr/>
        <p:txBody>
          <a:bodyPr/>
          <a:lstStyle/>
          <a:p>
            <a:fld id="{0D5AF39D-F6B7-4EB7-86A6-18194CFE1AF2}" type="slidenum">
              <a:rPr lang="en-US" smtClean="0"/>
              <a:t>37</a:t>
            </a:fld>
            <a:endParaRPr lang="en-US" dirty="0"/>
          </a:p>
        </p:txBody>
      </p:sp>
      <p:sp>
        <p:nvSpPr>
          <p:cNvPr id="5" name="Title 4">
            <a:extLst>
              <a:ext uri="{FF2B5EF4-FFF2-40B4-BE49-F238E27FC236}">
                <a16:creationId xmlns:a16="http://schemas.microsoft.com/office/drawing/2014/main" id="{56253849-9C95-40D5-8822-DF2C51709725}"/>
              </a:ext>
            </a:extLst>
          </p:cNvPr>
          <p:cNvSpPr>
            <a:spLocks noGrp="1"/>
          </p:cNvSpPr>
          <p:nvPr>
            <p:ph type="title"/>
          </p:nvPr>
        </p:nvSpPr>
        <p:spPr/>
        <p:txBody>
          <a:bodyPr/>
          <a:lstStyle/>
          <a:p>
            <a:r>
              <a:rPr lang="en-US" dirty="0"/>
              <a:t>Form 1099-R Distribution Penalty Screen</a:t>
            </a:r>
          </a:p>
        </p:txBody>
      </p:sp>
      <p:pic>
        <p:nvPicPr>
          <p:cNvPr id="6" name="Picture 5">
            <a:extLst>
              <a:ext uri="{FF2B5EF4-FFF2-40B4-BE49-F238E27FC236}">
                <a16:creationId xmlns:a16="http://schemas.microsoft.com/office/drawing/2014/main" id="{89DA40A6-7F99-4400-A10A-3D2DCE3D8520}"/>
              </a:ext>
            </a:extLst>
          </p:cNvPr>
          <p:cNvPicPr>
            <a:picLocks noChangeAspect="1"/>
          </p:cNvPicPr>
          <p:nvPr/>
        </p:nvPicPr>
        <p:blipFill>
          <a:blip r:embed="rId2"/>
          <a:stretch>
            <a:fillRect/>
          </a:stretch>
        </p:blipFill>
        <p:spPr>
          <a:xfrm>
            <a:off x="1828800" y="1302820"/>
            <a:ext cx="8809483" cy="4831499"/>
          </a:xfrm>
          <a:prstGeom prst="rect">
            <a:avLst/>
          </a:prstGeom>
          <a:ln>
            <a:solidFill>
              <a:schemeClr val="tx1"/>
            </a:solidFill>
          </a:ln>
        </p:spPr>
      </p:pic>
    </p:spTree>
    <p:extLst>
      <p:ext uri="{BB962C8B-B14F-4D97-AF65-F5344CB8AC3E}">
        <p14:creationId xmlns:p14="http://schemas.microsoft.com/office/powerpoint/2010/main" val="2254133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8F719-391F-448F-8A27-19BAF90875E2}"/>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F38B9E09-837A-43FF-92E2-0F32E9A18780}"/>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723A30CC-4153-41B5-8723-03BCFB20A104}"/>
              </a:ext>
            </a:extLst>
          </p:cNvPr>
          <p:cNvSpPr>
            <a:spLocks noGrp="1"/>
          </p:cNvSpPr>
          <p:nvPr>
            <p:ph type="sldNum" sz="quarter" idx="12"/>
          </p:nvPr>
        </p:nvSpPr>
        <p:spPr/>
        <p:txBody>
          <a:bodyPr/>
          <a:lstStyle/>
          <a:p>
            <a:fld id="{0D5AF39D-F6B7-4EB7-86A6-18194CFE1AF2}" type="slidenum">
              <a:rPr lang="en-US" smtClean="0"/>
              <a:t>38</a:t>
            </a:fld>
            <a:endParaRPr lang="en-US" dirty="0"/>
          </a:p>
        </p:txBody>
      </p:sp>
      <p:sp>
        <p:nvSpPr>
          <p:cNvPr id="5" name="Title 4">
            <a:extLst>
              <a:ext uri="{FF2B5EF4-FFF2-40B4-BE49-F238E27FC236}">
                <a16:creationId xmlns:a16="http://schemas.microsoft.com/office/drawing/2014/main" id="{390E2653-81C7-4685-BEC4-50742A37CC46}"/>
              </a:ext>
            </a:extLst>
          </p:cNvPr>
          <p:cNvSpPr>
            <a:spLocks noGrp="1"/>
          </p:cNvSpPr>
          <p:nvPr>
            <p:ph type="title"/>
          </p:nvPr>
        </p:nvSpPr>
        <p:spPr/>
        <p:txBody>
          <a:bodyPr/>
          <a:lstStyle/>
          <a:p>
            <a:r>
              <a:rPr lang="en-US" dirty="0"/>
              <a:t>Early Distribution Penalty – Schedule 2 Line 6</a:t>
            </a:r>
          </a:p>
        </p:txBody>
      </p:sp>
      <p:pic>
        <p:nvPicPr>
          <p:cNvPr id="6" name="Picture 5">
            <a:extLst>
              <a:ext uri="{FF2B5EF4-FFF2-40B4-BE49-F238E27FC236}">
                <a16:creationId xmlns:a16="http://schemas.microsoft.com/office/drawing/2014/main" id="{AB0FA296-56A9-464B-84EF-6842569D2AF3}"/>
              </a:ext>
            </a:extLst>
          </p:cNvPr>
          <p:cNvPicPr>
            <a:picLocks noChangeAspect="1"/>
          </p:cNvPicPr>
          <p:nvPr/>
        </p:nvPicPr>
        <p:blipFill>
          <a:blip r:embed="rId2"/>
          <a:stretch>
            <a:fillRect/>
          </a:stretch>
        </p:blipFill>
        <p:spPr>
          <a:xfrm>
            <a:off x="2057400" y="1704912"/>
            <a:ext cx="8275809" cy="4027315"/>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10697BBE-A906-4658-9F76-7563255C7B09}"/>
              </a:ext>
            </a:extLst>
          </p:cNvPr>
          <p:cNvCxnSpPr>
            <a:cxnSpLocks/>
          </p:cNvCxnSpPr>
          <p:nvPr/>
        </p:nvCxnSpPr>
        <p:spPr>
          <a:xfrm flipH="1">
            <a:off x="10359133" y="4419600"/>
            <a:ext cx="613667"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89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39</a:t>
            </a:fld>
            <a:endParaRPr lang="en-US" dirty="0"/>
          </a:p>
        </p:txBody>
      </p:sp>
      <p:sp>
        <p:nvSpPr>
          <p:cNvPr id="2" name="Title 1"/>
          <p:cNvSpPr>
            <a:spLocks noGrp="1"/>
          </p:cNvSpPr>
          <p:nvPr>
            <p:ph type="title"/>
          </p:nvPr>
        </p:nvSpPr>
        <p:spPr/>
        <p:txBody>
          <a:bodyPr>
            <a:normAutofit fontScale="90000"/>
          </a:bodyPr>
          <a:lstStyle/>
          <a:p>
            <a:r>
              <a:rPr lang="en-US" dirty="0"/>
              <a:t>Results – Early Distribution – No Known Exception</a:t>
            </a:r>
            <a:br>
              <a:rPr lang="en-US" dirty="0"/>
            </a:br>
            <a:r>
              <a:rPr lang="en-US" dirty="0"/>
              <a:t>(Box 7 = Code 1)</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4" name="Date Placeholder 3">
            <a:extLst>
              <a:ext uri="{FF2B5EF4-FFF2-40B4-BE49-F238E27FC236}">
                <a16:creationId xmlns:a16="http://schemas.microsoft.com/office/drawing/2014/main" id="{AE86801D-2F64-4FFA-9342-81E297EFD4FF}"/>
              </a:ext>
            </a:extLst>
          </p:cNvPr>
          <p:cNvSpPr>
            <a:spLocks noGrp="1"/>
          </p:cNvSpPr>
          <p:nvPr>
            <p:ph type="dt" sz="half" idx="10"/>
          </p:nvPr>
        </p:nvSpPr>
        <p:spPr/>
        <p:txBody>
          <a:bodyPr/>
          <a:lstStyle/>
          <a:p>
            <a:r>
              <a:rPr lang="en-US"/>
              <a:t>12-15-2020 v1.1</a:t>
            </a:r>
            <a:endParaRPr lang="en-US" dirty="0"/>
          </a:p>
        </p:txBody>
      </p:sp>
      <p:pic>
        <p:nvPicPr>
          <p:cNvPr id="11" name="Picture 10">
            <a:extLst>
              <a:ext uri="{FF2B5EF4-FFF2-40B4-BE49-F238E27FC236}">
                <a16:creationId xmlns:a16="http://schemas.microsoft.com/office/drawing/2014/main" id="{F646CBA3-0262-4D1A-A66A-60E45925F234}"/>
              </a:ext>
            </a:extLst>
          </p:cNvPr>
          <p:cNvPicPr>
            <a:picLocks noChangeAspect="1"/>
          </p:cNvPicPr>
          <p:nvPr/>
        </p:nvPicPr>
        <p:blipFill>
          <a:blip r:embed="rId3"/>
          <a:stretch>
            <a:fillRect/>
          </a:stretch>
        </p:blipFill>
        <p:spPr>
          <a:xfrm>
            <a:off x="970662" y="2087743"/>
            <a:ext cx="10195966" cy="1569856"/>
          </a:xfrm>
          <a:prstGeom prst="rect">
            <a:avLst/>
          </a:prstGeom>
          <a:ln>
            <a:solidFill>
              <a:schemeClr val="tx1"/>
            </a:solidFill>
          </a:ln>
        </p:spPr>
      </p:pic>
      <p:pic>
        <p:nvPicPr>
          <p:cNvPr id="7" name="Picture 6">
            <a:extLst>
              <a:ext uri="{FF2B5EF4-FFF2-40B4-BE49-F238E27FC236}">
                <a16:creationId xmlns:a16="http://schemas.microsoft.com/office/drawing/2014/main" id="{B0EBE1D8-E195-4F02-9D23-5B927BD80FC0}"/>
              </a:ext>
            </a:extLst>
          </p:cNvPr>
          <p:cNvPicPr>
            <a:picLocks noChangeAspect="1"/>
          </p:cNvPicPr>
          <p:nvPr/>
        </p:nvPicPr>
        <p:blipFill>
          <a:blip r:embed="rId4"/>
          <a:stretch>
            <a:fillRect/>
          </a:stretch>
        </p:blipFill>
        <p:spPr>
          <a:xfrm>
            <a:off x="970662" y="3657599"/>
            <a:ext cx="10195966" cy="914479"/>
          </a:xfrm>
          <a:prstGeom prst="rect">
            <a:avLst/>
          </a:prstGeom>
          <a:ln>
            <a:solidFill>
              <a:schemeClr val="tx1"/>
            </a:solidFill>
          </a:ln>
        </p:spPr>
      </p:pic>
    </p:spTree>
    <p:extLst>
      <p:ext uri="{BB962C8B-B14F-4D97-AF65-F5344CB8AC3E}">
        <p14:creationId xmlns:p14="http://schemas.microsoft.com/office/powerpoint/2010/main" val="120734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A24200-2EF6-4DF3-837D-1D24813A9A86}"/>
              </a:ext>
            </a:extLst>
          </p:cNvPr>
          <p:cNvSpPr>
            <a:spLocks noGrp="1"/>
          </p:cNvSpPr>
          <p:nvPr>
            <p:ph type="ftr" sz="quarter" idx="10"/>
          </p:nvPr>
        </p:nvSpPr>
        <p:spPr/>
        <p:txBody>
          <a:bodyPr/>
          <a:lstStyle/>
          <a:p>
            <a:r>
              <a:rPr lang="en-US"/>
              <a:t>NJ Retirement Income Exercises</a:t>
            </a:r>
            <a:endParaRPr lang="en-US" dirty="0"/>
          </a:p>
        </p:txBody>
      </p:sp>
      <p:sp>
        <p:nvSpPr>
          <p:cNvPr id="3" name="Slide Number Placeholder 2">
            <a:extLst>
              <a:ext uri="{FF2B5EF4-FFF2-40B4-BE49-F238E27FC236}">
                <a16:creationId xmlns:a16="http://schemas.microsoft.com/office/drawing/2014/main" id="{5219EF71-7BF6-4763-AF7C-319B86C066DC}"/>
              </a:ext>
            </a:extLst>
          </p:cNvPr>
          <p:cNvSpPr>
            <a:spLocks noGrp="1"/>
          </p:cNvSpPr>
          <p:nvPr>
            <p:ph type="sldNum" sz="quarter" idx="11"/>
          </p:nvPr>
        </p:nvSpPr>
        <p:spPr/>
        <p:txBody>
          <a:bodyPr/>
          <a:lstStyle/>
          <a:p>
            <a:fld id="{0D5AF39D-F6B7-4EB7-86A6-18194CFE1AF2}" type="slidenum">
              <a:rPr lang="en-US" smtClean="0"/>
              <a:t>4</a:t>
            </a:fld>
            <a:endParaRPr lang="en-US" dirty="0"/>
          </a:p>
        </p:txBody>
      </p:sp>
      <p:sp>
        <p:nvSpPr>
          <p:cNvPr id="4" name="Content Placeholder 3">
            <a:extLst>
              <a:ext uri="{FF2B5EF4-FFF2-40B4-BE49-F238E27FC236}">
                <a16:creationId xmlns:a16="http://schemas.microsoft.com/office/drawing/2014/main" id="{479E49DD-0E9C-4532-8B48-EE65A02EFE3C}"/>
              </a:ext>
            </a:extLst>
          </p:cNvPr>
          <p:cNvSpPr>
            <a:spLocks noGrp="1"/>
          </p:cNvSpPr>
          <p:nvPr>
            <p:ph sz="quarter" idx="12"/>
          </p:nvPr>
        </p:nvSpPr>
        <p:spPr>
          <a:xfrm>
            <a:off x="1278833" y="1447800"/>
            <a:ext cx="9753600" cy="4675547"/>
          </a:xfrm>
        </p:spPr>
        <p:txBody>
          <a:bodyPr>
            <a:normAutofit fontScale="85000" lnSpcReduction="20000"/>
          </a:bodyPr>
          <a:lstStyle/>
          <a:p>
            <a:r>
              <a:rPr lang="en-US" dirty="0"/>
              <a:t>NJ retirement income topics</a:t>
            </a:r>
          </a:p>
          <a:p>
            <a:pPr lvl="1"/>
            <a:r>
              <a:rPr lang="en-US" dirty="0"/>
              <a:t>Disability pension </a:t>
            </a:r>
          </a:p>
          <a:p>
            <a:pPr lvl="1"/>
            <a:r>
              <a:rPr lang="en-US" dirty="0"/>
              <a:t>Military pension</a:t>
            </a:r>
          </a:p>
          <a:p>
            <a:pPr lvl="1"/>
            <a:r>
              <a:rPr lang="en-US" dirty="0"/>
              <a:t>NJ 1040 lines to report retirement income</a:t>
            </a:r>
          </a:p>
          <a:p>
            <a:pPr lvl="2"/>
            <a:r>
              <a:rPr lang="en-US" dirty="0"/>
              <a:t>Separate lines for taxable and excludable amounts (Lines 20a and 20b)</a:t>
            </a:r>
          </a:p>
          <a:p>
            <a:pPr lvl="1"/>
            <a:r>
              <a:rPr lang="en-US" dirty="0"/>
              <a:t>3-year rule</a:t>
            </a:r>
          </a:p>
          <a:p>
            <a:pPr lvl="1"/>
            <a:r>
              <a:rPr lang="en-US" dirty="0"/>
              <a:t>Government pension with Federal pre-tax contributions</a:t>
            </a:r>
          </a:p>
          <a:p>
            <a:pPr lvl="1"/>
            <a:r>
              <a:rPr lang="en-US" dirty="0"/>
              <a:t>IRA with pre-tax contributions </a:t>
            </a:r>
          </a:p>
          <a:p>
            <a:pPr lvl="1"/>
            <a:r>
              <a:rPr lang="en-US" dirty="0"/>
              <a:t>Pension exclusion</a:t>
            </a:r>
          </a:p>
          <a:p>
            <a:pPr lvl="1"/>
            <a:r>
              <a:rPr lang="en-US" dirty="0"/>
              <a:t>Other retirement income exclusion</a:t>
            </a:r>
          </a:p>
          <a:p>
            <a:pPr lvl="1"/>
            <a:r>
              <a:rPr lang="en-US" dirty="0"/>
              <a:t>Qualified Charitable Distributions from an IRA</a:t>
            </a:r>
          </a:p>
          <a:p>
            <a:pPr lvl="1"/>
            <a:endParaRPr lang="en-US" dirty="0"/>
          </a:p>
          <a:p>
            <a:pPr lvl="1"/>
            <a:endParaRPr lang="en-US" dirty="0"/>
          </a:p>
          <a:p>
            <a:pPr lvl="1"/>
            <a:endParaRPr lang="en-US" dirty="0"/>
          </a:p>
          <a:p>
            <a:endParaRPr lang="en-US" dirty="0"/>
          </a:p>
        </p:txBody>
      </p:sp>
      <p:sp>
        <p:nvSpPr>
          <p:cNvPr id="5" name="Title 4">
            <a:extLst>
              <a:ext uri="{FF2B5EF4-FFF2-40B4-BE49-F238E27FC236}">
                <a16:creationId xmlns:a16="http://schemas.microsoft.com/office/drawing/2014/main" id="{903634A2-0828-4784-9389-421934F216E5}"/>
              </a:ext>
            </a:extLst>
          </p:cNvPr>
          <p:cNvSpPr>
            <a:spLocks noGrp="1"/>
          </p:cNvSpPr>
          <p:nvPr>
            <p:ph type="title"/>
          </p:nvPr>
        </p:nvSpPr>
        <p:spPr/>
        <p:txBody>
          <a:bodyPr>
            <a:normAutofit fontScale="90000"/>
          </a:bodyPr>
          <a:lstStyle/>
          <a:p>
            <a:r>
              <a:rPr lang="en-US" dirty="0"/>
              <a:t>Retirement Income Topics Covered in this Presentation</a:t>
            </a:r>
          </a:p>
        </p:txBody>
      </p:sp>
      <p:sp>
        <p:nvSpPr>
          <p:cNvPr id="6" name="Date Placeholder 5">
            <a:extLst>
              <a:ext uri="{FF2B5EF4-FFF2-40B4-BE49-F238E27FC236}">
                <a16:creationId xmlns:a16="http://schemas.microsoft.com/office/drawing/2014/main" id="{386806D1-DA9E-4B00-9DC6-804FB0FE704E}"/>
              </a:ext>
            </a:extLst>
          </p:cNvPr>
          <p:cNvSpPr>
            <a:spLocks noGrp="1"/>
          </p:cNvSpPr>
          <p:nvPr>
            <p:ph type="dt" sz="half" idx="13"/>
          </p:nvPr>
        </p:nvSpPr>
        <p:spPr/>
        <p:txBody>
          <a:bodyPr/>
          <a:lstStyle/>
          <a:p>
            <a:r>
              <a:rPr lang="en-US"/>
              <a:t>12-15-2020 v1.1</a:t>
            </a:r>
            <a:endParaRPr lang="en-US" dirty="0"/>
          </a:p>
        </p:txBody>
      </p:sp>
      <p:sp>
        <p:nvSpPr>
          <p:cNvPr id="7" name="TextBox 6">
            <a:extLst>
              <a:ext uri="{FF2B5EF4-FFF2-40B4-BE49-F238E27FC236}">
                <a16:creationId xmlns:a16="http://schemas.microsoft.com/office/drawing/2014/main" id="{4B8E2D06-D767-4B24-BD55-28E83C4F9A88}"/>
              </a:ext>
            </a:extLst>
          </p:cNvPr>
          <p:cNvSpPr txBox="1"/>
          <p:nvPr/>
        </p:nvSpPr>
        <p:spPr>
          <a:xfrm>
            <a:off x="10160791" y="734653"/>
            <a:ext cx="704167" cy="338554"/>
          </a:xfrm>
          <a:prstGeom prst="rect">
            <a:avLst/>
          </a:prstGeom>
          <a:noFill/>
        </p:spPr>
        <p:txBody>
          <a:bodyPr wrap="none" rtlCol="0">
            <a:spAutoFit/>
          </a:bodyPr>
          <a:lstStyle/>
          <a:p>
            <a:r>
              <a:rPr lang="en-US" sz="1600" dirty="0">
                <a:solidFill>
                  <a:schemeClr val="bg1"/>
                </a:solidFill>
              </a:rPr>
              <a:t>cont’d</a:t>
            </a:r>
          </a:p>
        </p:txBody>
      </p:sp>
    </p:spTree>
    <p:extLst>
      <p:ext uri="{BB962C8B-B14F-4D97-AF65-F5344CB8AC3E}">
        <p14:creationId xmlns:p14="http://schemas.microsoft.com/office/powerpoint/2010/main" val="2790839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199C95-D0C6-48E4-921A-83A7AE82F393}"/>
              </a:ext>
            </a:extLst>
          </p:cNvPr>
          <p:cNvSpPr>
            <a:spLocks noGrp="1"/>
          </p:cNvSpPr>
          <p:nvPr>
            <p:ph type="dt" sz="half" idx="10"/>
          </p:nvPr>
        </p:nvSpPr>
        <p:spPr/>
        <p:txBody>
          <a:bodyPr/>
          <a:lstStyle/>
          <a:p>
            <a:r>
              <a:rPr lang="en-US"/>
              <a:t>12-15-2020 v1.1</a:t>
            </a:r>
            <a:endParaRPr lang="en-US" dirty="0"/>
          </a:p>
        </p:txBody>
      </p:sp>
      <p:sp>
        <p:nvSpPr>
          <p:cNvPr id="6" name="Footer Placeholder 5"/>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t>40</a:t>
            </a:fld>
            <a:endParaRPr lang="en-US" dirty="0"/>
          </a:p>
        </p:txBody>
      </p:sp>
      <p:sp>
        <p:nvSpPr>
          <p:cNvPr id="8" name="Title 7">
            <a:extLst>
              <a:ext uri="{FF2B5EF4-FFF2-40B4-BE49-F238E27FC236}">
                <a16:creationId xmlns:a16="http://schemas.microsoft.com/office/drawing/2014/main" id="{1AC3B9BA-B235-4C1E-9330-124297BFEAEB}"/>
              </a:ext>
            </a:extLst>
          </p:cNvPr>
          <p:cNvSpPr>
            <a:spLocks noGrp="1"/>
          </p:cNvSpPr>
          <p:nvPr>
            <p:ph type="title"/>
          </p:nvPr>
        </p:nvSpPr>
        <p:spPr/>
        <p:txBody>
          <a:bodyPr>
            <a:normAutofit fontScale="90000"/>
          </a:bodyPr>
          <a:lstStyle/>
          <a:p>
            <a:r>
              <a:rPr lang="en-US" dirty="0"/>
              <a:t>Exception Codes for 10% Early Distribution Penalty – Pub 4012 Page H-5</a:t>
            </a:r>
          </a:p>
        </p:txBody>
      </p:sp>
      <p:sp>
        <p:nvSpPr>
          <p:cNvPr id="2" name="TextBox 1"/>
          <p:cNvSpPr txBox="1"/>
          <p:nvPr/>
        </p:nvSpPr>
        <p:spPr>
          <a:xfrm>
            <a:off x="533400" y="2057400"/>
            <a:ext cx="184731" cy="569387"/>
          </a:xfrm>
          <a:prstGeom prst="rect">
            <a:avLst/>
          </a:prstGeom>
          <a:solidFill>
            <a:schemeClr val="bg1"/>
          </a:solidFill>
        </p:spPr>
        <p:txBody>
          <a:bodyPr wrap="none" rtlCol="0">
            <a:spAutoFit/>
          </a:bodyPr>
          <a:lstStyle/>
          <a:p>
            <a:endParaRPr lang="en-US" sz="3100" dirty="0">
              <a:solidFill>
                <a:srgbClr val="FF0000"/>
              </a:solidFill>
            </a:endParaRPr>
          </a:p>
        </p:txBody>
      </p:sp>
      <p:sp>
        <p:nvSpPr>
          <p:cNvPr id="10" name="TextBox 9">
            <a:extLst>
              <a:ext uri="{FF2B5EF4-FFF2-40B4-BE49-F238E27FC236}">
                <a16:creationId xmlns:a16="http://schemas.microsoft.com/office/drawing/2014/main" id="{542DE959-0677-4629-8557-B6895E456F89}"/>
              </a:ext>
            </a:extLst>
          </p:cNvPr>
          <p:cNvSpPr txBox="1"/>
          <p:nvPr/>
        </p:nvSpPr>
        <p:spPr>
          <a:xfrm>
            <a:off x="228600" y="1481952"/>
            <a:ext cx="3247888" cy="1200329"/>
          </a:xfrm>
          <a:prstGeom prst="rect">
            <a:avLst/>
          </a:prstGeom>
          <a:noFill/>
          <a:ln w="28575">
            <a:solidFill>
              <a:srgbClr val="FF0000"/>
            </a:solidFill>
          </a:ln>
        </p:spPr>
        <p:txBody>
          <a:bodyPr wrap="square">
            <a:spAutoFit/>
          </a:bodyPr>
          <a:lstStyle/>
          <a:p>
            <a:r>
              <a:rPr lang="en-US" sz="1800" b="1" dirty="0">
                <a:solidFill>
                  <a:srgbClr val="FF0000"/>
                </a:solidFill>
              </a:rPr>
              <a:t>$20,000 of withdrawal used for college expenses for Harriet; </a:t>
            </a:r>
          </a:p>
          <a:p>
            <a:r>
              <a:rPr lang="en-US" sz="1800" b="1" dirty="0">
                <a:solidFill>
                  <a:srgbClr val="FF0000"/>
                </a:solidFill>
              </a:rPr>
              <a:t>$11,000 used to pay credit card debt</a:t>
            </a:r>
          </a:p>
        </p:txBody>
      </p:sp>
      <p:cxnSp>
        <p:nvCxnSpPr>
          <p:cNvPr id="11" name="Straight Arrow Connector 10">
            <a:extLst>
              <a:ext uri="{FF2B5EF4-FFF2-40B4-BE49-F238E27FC236}">
                <a16:creationId xmlns:a16="http://schemas.microsoft.com/office/drawing/2014/main" id="{641F7744-712C-4D3F-8C41-DF767E65EBD5}"/>
              </a:ext>
            </a:extLst>
          </p:cNvPr>
          <p:cNvCxnSpPr>
            <a:cxnSpLocks/>
          </p:cNvCxnSpPr>
          <p:nvPr/>
        </p:nvCxnSpPr>
        <p:spPr>
          <a:xfrm>
            <a:off x="2177249" y="4648200"/>
            <a:ext cx="157132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F871F3E-BF79-4E3C-B388-5AF9761A5A13}"/>
              </a:ext>
            </a:extLst>
          </p:cNvPr>
          <p:cNvPicPr>
            <a:picLocks noChangeAspect="1"/>
          </p:cNvPicPr>
          <p:nvPr/>
        </p:nvPicPr>
        <p:blipFill>
          <a:blip r:embed="rId3"/>
          <a:stretch>
            <a:fillRect/>
          </a:stretch>
        </p:blipFill>
        <p:spPr>
          <a:xfrm>
            <a:off x="3748572" y="1981200"/>
            <a:ext cx="8170330" cy="3637172"/>
          </a:xfrm>
          <a:prstGeom prst="rect">
            <a:avLst/>
          </a:prstGeom>
        </p:spPr>
      </p:pic>
    </p:spTree>
    <p:extLst>
      <p:ext uri="{BB962C8B-B14F-4D97-AF65-F5344CB8AC3E}">
        <p14:creationId xmlns:p14="http://schemas.microsoft.com/office/powerpoint/2010/main" val="4049878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4971424-D431-4328-B336-21968F86948C}"/>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pPr/>
              <a:t>41</a:t>
            </a:fld>
            <a:endParaRPr lang="en-US" dirty="0"/>
          </a:p>
        </p:txBody>
      </p:sp>
      <p:sp>
        <p:nvSpPr>
          <p:cNvPr id="2" name="Title 1"/>
          <p:cNvSpPr>
            <a:spLocks noGrp="1"/>
          </p:cNvSpPr>
          <p:nvPr>
            <p:ph type="title"/>
          </p:nvPr>
        </p:nvSpPr>
        <p:spPr/>
        <p:txBody>
          <a:bodyPr>
            <a:normAutofit fontScale="90000"/>
          </a:bodyPr>
          <a:lstStyle/>
          <a:p>
            <a:r>
              <a:rPr lang="en-US" dirty="0"/>
              <a:t>Enter Exception to Additional Tax on Early Distribution on Form 5329</a:t>
            </a:r>
          </a:p>
        </p:txBody>
      </p:sp>
      <p:pic>
        <p:nvPicPr>
          <p:cNvPr id="11" name="Picture 10"/>
          <p:cNvPicPr>
            <a:picLocks noChangeAspect="1"/>
          </p:cNvPicPr>
          <p:nvPr/>
        </p:nvPicPr>
        <p:blipFill>
          <a:blip r:embed="rId3"/>
          <a:stretch>
            <a:fillRect/>
          </a:stretch>
        </p:blipFill>
        <p:spPr>
          <a:xfrm>
            <a:off x="3352800" y="1486929"/>
            <a:ext cx="5897880" cy="4808054"/>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7B7CFEE2-21B6-428B-BAD3-ED0E9AA799C0}"/>
              </a:ext>
            </a:extLst>
          </p:cNvPr>
          <p:cNvCxnSpPr>
            <a:cxnSpLocks/>
          </p:cNvCxnSpPr>
          <p:nvPr/>
        </p:nvCxnSpPr>
        <p:spPr>
          <a:xfrm>
            <a:off x="2442468" y="5410200"/>
            <a:ext cx="103402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DBAD05-5927-4392-AE9F-7685C201A1D7}"/>
              </a:ext>
            </a:extLst>
          </p:cNvPr>
          <p:cNvCxnSpPr>
            <a:cxnSpLocks/>
          </p:cNvCxnSpPr>
          <p:nvPr/>
        </p:nvCxnSpPr>
        <p:spPr>
          <a:xfrm>
            <a:off x="2442469" y="6096000"/>
            <a:ext cx="1034019"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2110EA-F66A-420D-ACA2-839FDF860424}"/>
              </a:ext>
            </a:extLst>
          </p:cNvPr>
          <p:cNvCxnSpPr>
            <a:cxnSpLocks/>
          </p:cNvCxnSpPr>
          <p:nvPr/>
        </p:nvCxnSpPr>
        <p:spPr>
          <a:xfrm flipH="1">
            <a:off x="10359133" y="4419600"/>
            <a:ext cx="613667"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05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8F719-391F-448F-8A27-19BAF90875E2}"/>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F38B9E09-837A-43FF-92E2-0F32E9A18780}"/>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723A30CC-4153-41B5-8723-03BCFB20A104}"/>
              </a:ext>
            </a:extLst>
          </p:cNvPr>
          <p:cNvSpPr>
            <a:spLocks noGrp="1"/>
          </p:cNvSpPr>
          <p:nvPr>
            <p:ph type="sldNum" sz="quarter" idx="12"/>
          </p:nvPr>
        </p:nvSpPr>
        <p:spPr/>
        <p:txBody>
          <a:bodyPr/>
          <a:lstStyle/>
          <a:p>
            <a:fld id="{0D5AF39D-F6B7-4EB7-86A6-18194CFE1AF2}" type="slidenum">
              <a:rPr lang="en-US" smtClean="0"/>
              <a:t>42</a:t>
            </a:fld>
            <a:endParaRPr lang="en-US" dirty="0"/>
          </a:p>
        </p:txBody>
      </p:sp>
      <p:sp>
        <p:nvSpPr>
          <p:cNvPr id="5" name="Title 4">
            <a:extLst>
              <a:ext uri="{FF2B5EF4-FFF2-40B4-BE49-F238E27FC236}">
                <a16:creationId xmlns:a16="http://schemas.microsoft.com/office/drawing/2014/main" id="{390E2653-81C7-4685-BEC4-50742A37CC46}"/>
              </a:ext>
            </a:extLst>
          </p:cNvPr>
          <p:cNvSpPr>
            <a:spLocks noGrp="1"/>
          </p:cNvSpPr>
          <p:nvPr>
            <p:ph type="title"/>
          </p:nvPr>
        </p:nvSpPr>
        <p:spPr/>
        <p:txBody>
          <a:bodyPr/>
          <a:lstStyle/>
          <a:p>
            <a:r>
              <a:rPr lang="en-US" dirty="0"/>
              <a:t>Early Distribution Penalty – Schedule 2 Line 6</a:t>
            </a:r>
          </a:p>
        </p:txBody>
      </p:sp>
      <p:cxnSp>
        <p:nvCxnSpPr>
          <p:cNvPr id="8" name="Straight Arrow Connector 7">
            <a:extLst>
              <a:ext uri="{FF2B5EF4-FFF2-40B4-BE49-F238E27FC236}">
                <a16:creationId xmlns:a16="http://schemas.microsoft.com/office/drawing/2014/main" id="{10697BBE-A906-4658-9F76-7563255C7B09}"/>
              </a:ext>
            </a:extLst>
          </p:cNvPr>
          <p:cNvCxnSpPr>
            <a:cxnSpLocks/>
          </p:cNvCxnSpPr>
          <p:nvPr/>
        </p:nvCxnSpPr>
        <p:spPr>
          <a:xfrm flipH="1">
            <a:off x="10359133" y="4419600"/>
            <a:ext cx="613667"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CAD109-C81B-4279-B7BE-92353E623650}"/>
              </a:ext>
            </a:extLst>
          </p:cNvPr>
          <p:cNvPicPr>
            <a:picLocks noChangeAspect="1"/>
          </p:cNvPicPr>
          <p:nvPr/>
        </p:nvPicPr>
        <p:blipFill>
          <a:blip r:embed="rId2"/>
          <a:stretch>
            <a:fillRect/>
          </a:stretch>
        </p:blipFill>
        <p:spPr>
          <a:xfrm>
            <a:off x="1371600" y="1530652"/>
            <a:ext cx="8853584" cy="4354063"/>
          </a:xfrm>
          <a:prstGeom prst="rect">
            <a:avLst/>
          </a:prstGeom>
          <a:ln>
            <a:solidFill>
              <a:schemeClr val="tx1"/>
            </a:solidFill>
          </a:ln>
        </p:spPr>
      </p:pic>
    </p:spTree>
    <p:extLst>
      <p:ext uri="{BB962C8B-B14F-4D97-AF65-F5344CB8AC3E}">
        <p14:creationId xmlns:p14="http://schemas.microsoft.com/office/powerpoint/2010/main" val="3664516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43</a:t>
            </a:fld>
            <a:endParaRPr lang="en-US" dirty="0"/>
          </a:p>
        </p:txBody>
      </p:sp>
      <p:sp>
        <p:nvSpPr>
          <p:cNvPr id="2" name="Title 1"/>
          <p:cNvSpPr>
            <a:spLocks noGrp="1"/>
          </p:cNvSpPr>
          <p:nvPr>
            <p:ph type="title"/>
          </p:nvPr>
        </p:nvSpPr>
        <p:spPr/>
        <p:txBody>
          <a:bodyPr>
            <a:normAutofit fontScale="90000"/>
          </a:bodyPr>
          <a:lstStyle/>
          <a:p>
            <a:r>
              <a:rPr lang="en-US" dirty="0"/>
              <a:t>Results – Early Distribution – Exception Code 08 </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 name="Footer Placeholder 2"/>
          <p:cNvSpPr>
            <a:spLocks noGrp="1"/>
          </p:cNvSpPr>
          <p:nvPr>
            <p:ph type="ftr" sz="quarter" idx="11"/>
          </p:nvPr>
        </p:nvSpPr>
        <p:spPr/>
        <p:txBody>
          <a:bodyPr/>
          <a:lstStyle/>
          <a:p>
            <a:r>
              <a:rPr lang="en-US"/>
              <a:t>NJ Retirement Income Exercises</a:t>
            </a:r>
            <a:endParaRPr lang="en-US" dirty="0"/>
          </a:p>
        </p:txBody>
      </p:sp>
      <p:sp>
        <p:nvSpPr>
          <p:cNvPr id="4" name="Date Placeholder 3">
            <a:extLst>
              <a:ext uri="{FF2B5EF4-FFF2-40B4-BE49-F238E27FC236}">
                <a16:creationId xmlns:a16="http://schemas.microsoft.com/office/drawing/2014/main" id="{0113569E-3E49-445C-AAA5-3FB1B4EAB0DE}"/>
              </a:ext>
            </a:extLst>
          </p:cNvPr>
          <p:cNvSpPr>
            <a:spLocks noGrp="1"/>
          </p:cNvSpPr>
          <p:nvPr>
            <p:ph type="dt" sz="half" idx="10"/>
          </p:nvPr>
        </p:nvSpPr>
        <p:spPr/>
        <p:txBody>
          <a:bodyPr/>
          <a:lstStyle/>
          <a:p>
            <a:r>
              <a:rPr lang="en-US"/>
              <a:t>12-15-2020 v1.1</a:t>
            </a:r>
            <a:endParaRPr lang="en-US" dirty="0"/>
          </a:p>
        </p:txBody>
      </p:sp>
      <p:pic>
        <p:nvPicPr>
          <p:cNvPr id="7" name="Picture 6">
            <a:extLst>
              <a:ext uri="{FF2B5EF4-FFF2-40B4-BE49-F238E27FC236}">
                <a16:creationId xmlns:a16="http://schemas.microsoft.com/office/drawing/2014/main" id="{80B20A0A-F00B-4D48-89F7-D72E1AA95C4E}"/>
              </a:ext>
            </a:extLst>
          </p:cNvPr>
          <p:cNvPicPr>
            <a:picLocks noChangeAspect="1"/>
          </p:cNvPicPr>
          <p:nvPr/>
        </p:nvPicPr>
        <p:blipFill rotWithShape="1">
          <a:blip r:embed="rId3"/>
          <a:srcRect l="590" r="942"/>
          <a:stretch/>
        </p:blipFill>
        <p:spPr>
          <a:xfrm>
            <a:off x="1699808" y="2019549"/>
            <a:ext cx="8977138" cy="1501270"/>
          </a:xfrm>
          <a:prstGeom prst="rect">
            <a:avLst/>
          </a:prstGeom>
          <a:ln>
            <a:solidFill>
              <a:schemeClr val="tx1"/>
            </a:solidFill>
          </a:ln>
        </p:spPr>
      </p:pic>
      <p:pic>
        <p:nvPicPr>
          <p:cNvPr id="10" name="Picture 9">
            <a:extLst>
              <a:ext uri="{FF2B5EF4-FFF2-40B4-BE49-F238E27FC236}">
                <a16:creationId xmlns:a16="http://schemas.microsoft.com/office/drawing/2014/main" id="{DB9A7A80-541A-48D2-868B-EA43418BE6B5}"/>
              </a:ext>
            </a:extLst>
          </p:cNvPr>
          <p:cNvPicPr>
            <a:picLocks noChangeAspect="1"/>
          </p:cNvPicPr>
          <p:nvPr/>
        </p:nvPicPr>
        <p:blipFill>
          <a:blip r:embed="rId4"/>
          <a:stretch>
            <a:fillRect/>
          </a:stretch>
        </p:blipFill>
        <p:spPr>
          <a:xfrm>
            <a:off x="1711238" y="3473105"/>
            <a:ext cx="8977137" cy="1790855"/>
          </a:xfrm>
          <a:prstGeom prst="rect">
            <a:avLst/>
          </a:prstGeom>
          <a:ln>
            <a:solidFill>
              <a:schemeClr val="tx1"/>
            </a:solidFill>
          </a:ln>
        </p:spPr>
      </p:pic>
    </p:spTree>
    <p:extLst>
      <p:ext uri="{BB962C8B-B14F-4D97-AF65-F5344CB8AC3E}">
        <p14:creationId xmlns:p14="http://schemas.microsoft.com/office/powerpoint/2010/main" val="218687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5AF39D-F6B7-4EB7-86A6-18194CFE1AF2}" type="slidenum">
              <a:rPr lang="en-US" smtClean="0"/>
              <a:pPr/>
              <a:t>44</a:t>
            </a:fld>
            <a:endParaRPr lang="en-US" dirty="0"/>
          </a:p>
        </p:txBody>
      </p:sp>
      <p:sp>
        <p:nvSpPr>
          <p:cNvPr id="4" name="Content Placeholder 3"/>
          <p:cNvSpPr>
            <a:spLocks noGrp="1"/>
          </p:cNvSpPr>
          <p:nvPr>
            <p:ph sz="quarter" idx="12"/>
          </p:nvPr>
        </p:nvSpPr>
        <p:spPr/>
        <p:txBody>
          <a:bodyPr/>
          <a:lstStyle/>
          <a:p>
            <a:r>
              <a:rPr lang="en-US" dirty="0"/>
              <a:t>Alternate Situation:</a:t>
            </a:r>
          </a:p>
          <a:p>
            <a:pPr marL="0" indent="0">
              <a:buNone/>
            </a:pPr>
            <a:r>
              <a:rPr lang="en-US" dirty="0"/>
              <a:t>Harriet indicates that she used part of her IRA withdrawal to pay a bill for </a:t>
            </a:r>
            <a:r>
              <a:rPr lang="en-US" b="1" dirty="0">
                <a:solidFill>
                  <a:srgbClr val="FF0000"/>
                </a:solidFill>
              </a:rPr>
              <a:t>$10,500 </a:t>
            </a:r>
            <a:r>
              <a:rPr lang="en-US" dirty="0"/>
              <a:t>for hospital and ambulance costs associated with an accident in March 2019 that were not covered by her insurance</a:t>
            </a:r>
          </a:p>
          <a:p>
            <a:r>
              <a:rPr lang="en-US" dirty="0"/>
              <a:t>How could this affect her return?</a:t>
            </a:r>
          </a:p>
        </p:txBody>
      </p:sp>
      <p:sp>
        <p:nvSpPr>
          <p:cNvPr id="5" name="Title 4"/>
          <p:cNvSpPr>
            <a:spLocks noGrp="1"/>
          </p:cNvSpPr>
          <p:nvPr>
            <p:ph type="title"/>
          </p:nvPr>
        </p:nvSpPr>
        <p:spPr/>
        <p:txBody>
          <a:bodyPr/>
          <a:lstStyle/>
          <a:p>
            <a:r>
              <a:rPr lang="en-US" dirty="0"/>
              <a:t>Code 1 - Exception for Medical Expenses</a:t>
            </a:r>
          </a:p>
        </p:txBody>
      </p:sp>
      <p:sp>
        <p:nvSpPr>
          <p:cNvPr id="2" name="Footer Placeholder 1"/>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82B00599-9D83-4ED2-B549-7748797EC3EA}"/>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688740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199C95-D0C6-48E4-921A-83A7AE82F39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12-15-2020 v1.1</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NJ Retirement Income Exercises</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5AF39D-F6B7-4EB7-86A6-18194CFE1A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a:extLst>
              <a:ext uri="{FF2B5EF4-FFF2-40B4-BE49-F238E27FC236}">
                <a16:creationId xmlns:a16="http://schemas.microsoft.com/office/drawing/2014/main" id="{1AC3B9BA-B235-4C1E-9330-124297BFEAEB}"/>
              </a:ext>
            </a:extLst>
          </p:cNvPr>
          <p:cNvSpPr>
            <a:spLocks noGrp="1"/>
          </p:cNvSpPr>
          <p:nvPr>
            <p:ph type="title"/>
          </p:nvPr>
        </p:nvSpPr>
        <p:spPr/>
        <p:txBody>
          <a:bodyPr>
            <a:normAutofit fontScale="90000"/>
          </a:bodyPr>
          <a:lstStyle/>
          <a:p>
            <a:r>
              <a:rPr lang="en-US" dirty="0"/>
              <a:t>Exception Codes for 10% Early Distribution Penalty – Pub 4012 Page H-5</a:t>
            </a:r>
          </a:p>
        </p:txBody>
      </p:sp>
      <p:sp>
        <p:nvSpPr>
          <p:cNvPr id="2" name="TextBox 1"/>
          <p:cNvSpPr txBox="1"/>
          <p:nvPr/>
        </p:nvSpPr>
        <p:spPr>
          <a:xfrm>
            <a:off x="533400" y="2057400"/>
            <a:ext cx="184731" cy="569387"/>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42DE959-0677-4629-8557-B6895E456F89}"/>
              </a:ext>
            </a:extLst>
          </p:cNvPr>
          <p:cNvSpPr txBox="1"/>
          <p:nvPr/>
        </p:nvSpPr>
        <p:spPr>
          <a:xfrm>
            <a:off x="228600" y="1481952"/>
            <a:ext cx="3247888" cy="369332"/>
          </a:xfrm>
          <a:prstGeom prst="rect">
            <a:avLst/>
          </a:prstGeom>
          <a:noFill/>
          <a:ln w="28575">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$10,500 for medical expenses</a:t>
            </a:r>
          </a:p>
        </p:txBody>
      </p:sp>
      <p:cxnSp>
        <p:nvCxnSpPr>
          <p:cNvPr id="11" name="Straight Arrow Connector 10">
            <a:extLst>
              <a:ext uri="{FF2B5EF4-FFF2-40B4-BE49-F238E27FC236}">
                <a16:creationId xmlns:a16="http://schemas.microsoft.com/office/drawing/2014/main" id="{641F7744-712C-4D3F-8C41-DF767E65EBD5}"/>
              </a:ext>
            </a:extLst>
          </p:cNvPr>
          <p:cNvCxnSpPr>
            <a:cxnSpLocks/>
          </p:cNvCxnSpPr>
          <p:nvPr/>
        </p:nvCxnSpPr>
        <p:spPr>
          <a:xfrm>
            <a:off x="1476677" y="3847242"/>
            <a:ext cx="157132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33F1F1-136D-4782-B0D1-F0AF83E1886C}"/>
              </a:ext>
            </a:extLst>
          </p:cNvPr>
          <p:cNvPicPr>
            <a:picLocks noChangeAspect="1"/>
          </p:cNvPicPr>
          <p:nvPr/>
        </p:nvPicPr>
        <p:blipFill>
          <a:blip r:embed="rId3"/>
          <a:stretch>
            <a:fillRect/>
          </a:stretch>
        </p:blipFill>
        <p:spPr>
          <a:xfrm>
            <a:off x="3048000" y="2000435"/>
            <a:ext cx="8473278" cy="3772035"/>
          </a:xfrm>
          <a:prstGeom prst="rect">
            <a:avLst/>
          </a:prstGeom>
        </p:spPr>
      </p:pic>
      <p:sp>
        <p:nvSpPr>
          <p:cNvPr id="9" name="TextBox 8">
            <a:extLst>
              <a:ext uri="{FF2B5EF4-FFF2-40B4-BE49-F238E27FC236}">
                <a16:creationId xmlns:a16="http://schemas.microsoft.com/office/drawing/2014/main" id="{08808CD8-542F-4B22-B5E6-D4D454A7BDCC}"/>
              </a:ext>
            </a:extLst>
          </p:cNvPr>
          <p:cNvSpPr txBox="1"/>
          <p:nvPr/>
        </p:nvSpPr>
        <p:spPr>
          <a:xfrm>
            <a:off x="150448" y="5047719"/>
            <a:ext cx="2652457" cy="646331"/>
          </a:xfrm>
          <a:prstGeom prst="rect">
            <a:avLst/>
          </a:prstGeom>
          <a:noFill/>
          <a:ln w="28575">
            <a:solidFill>
              <a:srgbClr val="FF0000"/>
            </a:solidFill>
          </a:ln>
        </p:spPr>
        <p:txBody>
          <a:bodyPr wrap="none" rtlCol="0">
            <a:spAutoFit/>
          </a:bodyPr>
          <a:lstStyle/>
          <a:p>
            <a:r>
              <a:rPr lang="en-US" b="1" dirty="0">
                <a:solidFill>
                  <a:srgbClr val="FF0000"/>
                </a:solidFill>
              </a:rPr>
              <a:t>Medical expenses can still</a:t>
            </a:r>
          </a:p>
          <a:p>
            <a:r>
              <a:rPr lang="en-US" b="1" dirty="0">
                <a:solidFill>
                  <a:srgbClr val="FF0000"/>
                </a:solidFill>
              </a:rPr>
              <a:t>be claimed on Schedule A</a:t>
            </a:r>
          </a:p>
        </p:txBody>
      </p:sp>
    </p:spTree>
    <p:extLst>
      <p:ext uri="{BB962C8B-B14F-4D97-AF65-F5344CB8AC3E}">
        <p14:creationId xmlns:p14="http://schemas.microsoft.com/office/powerpoint/2010/main" val="448683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5AF39D-F6B7-4EB7-86A6-18194CFE1AF2}" type="slidenum">
              <a:rPr lang="en-US" smtClean="0"/>
              <a:t>46</a:t>
            </a:fld>
            <a:endParaRPr lang="en-US" dirty="0"/>
          </a:p>
        </p:txBody>
      </p:sp>
      <p:sp>
        <p:nvSpPr>
          <p:cNvPr id="4" name="Content Placeholder 3"/>
          <p:cNvSpPr>
            <a:spLocks noGrp="1"/>
          </p:cNvSpPr>
          <p:nvPr>
            <p:ph sz="quarter" idx="12"/>
          </p:nvPr>
        </p:nvSpPr>
        <p:spPr>
          <a:ln cmpd="sng">
            <a:noFill/>
          </a:ln>
        </p:spPr>
        <p:txBody>
          <a:bodyPr>
            <a:normAutofit fontScale="85000" lnSpcReduction="20000"/>
          </a:bodyPr>
          <a:lstStyle/>
          <a:p>
            <a:r>
              <a:rPr lang="en-US" dirty="0"/>
              <a:t>What exception code would she use?  </a:t>
            </a:r>
          </a:p>
          <a:p>
            <a:pPr lvl="1"/>
            <a:r>
              <a:rPr lang="en-US" b="1" dirty="0">
                <a:solidFill>
                  <a:srgbClr val="FF0000"/>
                </a:solidFill>
              </a:rPr>
              <a:t>Code 05</a:t>
            </a:r>
          </a:p>
          <a:p>
            <a:r>
              <a:rPr lang="en-US" dirty="0"/>
              <a:t>How much of the distribution is subject to the exception?</a:t>
            </a:r>
          </a:p>
          <a:p>
            <a:pPr lvl="1"/>
            <a:r>
              <a:rPr lang="en-US" dirty="0"/>
              <a:t>The exception amount is the amount paid for unreimbursed medical expenses minus 7.5% of adjusted gross income (AGI)</a:t>
            </a:r>
            <a:endParaRPr lang="en-US" b="1" dirty="0">
              <a:solidFill>
                <a:srgbClr val="00B050"/>
              </a:solidFill>
            </a:endParaRPr>
          </a:p>
          <a:p>
            <a:pPr lvl="1">
              <a:buFont typeface="Arial" panose="020B0604020202020204" pitchFamily="34" charset="0"/>
              <a:buChar char="•"/>
            </a:pPr>
            <a:r>
              <a:rPr lang="en-US" b="1" dirty="0">
                <a:solidFill>
                  <a:srgbClr val="00B050"/>
                </a:solidFill>
              </a:rPr>
              <a:t> $33,600 (AGI) X 7.5% = $2,520</a:t>
            </a:r>
          </a:p>
          <a:p>
            <a:pPr marL="576262" lvl="1" indent="0">
              <a:buNone/>
            </a:pPr>
            <a:r>
              <a:rPr lang="en-US" b="1" dirty="0">
                <a:solidFill>
                  <a:srgbClr val="00B050"/>
                </a:solidFill>
              </a:rPr>
              <a:t>     $10,500 - $2,520 = </a:t>
            </a:r>
            <a:r>
              <a:rPr lang="en-US" b="1" u="sng" dirty="0">
                <a:solidFill>
                  <a:srgbClr val="FF0000"/>
                </a:solidFill>
              </a:rPr>
              <a:t>$7,980 can be exempted from 10% penalty</a:t>
            </a:r>
          </a:p>
          <a:p>
            <a:pPr marL="576262" lvl="1" indent="0">
              <a:buNone/>
            </a:pPr>
            <a:r>
              <a:rPr lang="en-US" dirty="0">
                <a:solidFill>
                  <a:srgbClr val="FF0000"/>
                </a:solidFill>
              </a:rPr>
              <a:t>     </a:t>
            </a:r>
            <a:r>
              <a:rPr lang="en-US" b="1" dirty="0">
                <a:solidFill>
                  <a:srgbClr val="00B050"/>
                </a:solidFill>
              </a:rPr>
              <a:t>$31,000 - $7,980 = </a:t>
            </a:r>
            <a:r>
              <a:rPr lang="en-US" b="1" u="sng" dirty="0">
                <a:solidFill>
                  <a:srgbClr val="FF0000"/>
                </a:solidFill>
              </a:rPr>
              <a:t>$23,020 is still subject to 10% penalty</a:t>
            </a:r>
          </a:p>
          <a:p>
            <a:pPr marL="576262" lvl="1" indent="0">
              <a:buNone/>
            </a:pPr>
            <a:r>
              <a:rPr lang="en-US" b="1" dirty="0">
                <a:solidFill>
                  <a:srgbClr val="FF0000"/>
                </a:solidFill>
              </a:rPr>
              <a:t>     </a:t>
            </a:r>
            <a:r>
              <a:rPr lang="en-US" b="1" dirty="0">
                <a:solidFill>
                  <a:srgbClr val="00B050"/>
                </a:solidFill>
              </a:rPr>
              <a:t>$23,020 X 10%    = </a:t>
            </a:r>
            <a:r>
              <a:rPr lang="en-US" b="1" u="sng" dirty="0">
                <a:solidFill>
                  <a:srgbClr val="FF0000"/>
                </a:solidFill>
              </a:rPr>
              <a:t>$2,302 penalty</a:t>
            </a:r>
          </a:p>
          <a:p>
            <a:pPr marL="576262" lvl="1" indent="0">
              <a:buNone/>
            </a:pPr>
            <a:endParaRPr lang="en-US" b="1" u="sng" dirty="0">
              <a:solidFill>
                <a:srgbClr val="FF0000"/>
              </a:solidFill>
            </a:endParaRPr>
          </a:p>
          <a:p>
            <a:pPr lvl="1">
              <a:buFont typeface="Arial" panose="020B0604020202020204" pitchFamily="34" charset="0"/>
              <a:buChar char="•"/>
            </a:pPr>
            <a:endParaRPr lang="en-US" b="1" u="sng" dirty="0">
              <a:solidFill>
                <a:srgbClr val="FF0000"/>
              </a:solidFill>
            </a:endParaRPr>
          </a:p>
        </p:txBody>
      </p:sp>
      <p:sp>
        <p:nvSpPr>
          <p:cNvPr id="5" name="Title 4"/>
          <p:cNvSpPr>
            <a:spLocks noGrp="1"/>
          </p:cNvSpPr>
          <p:nvPr>
            <p:ph type="title"/>
          </p:nvPr>
        </p:nvSpPr>
        <p:spPr/>
        <p:txBody>
          <a:bodyPr/>
          <a:lstStyle/>
          <a:p>
            <a:r>
              <a:rPr lang="en-US" dirty="0"/>
              <a:t>Form 5329 for Medical Expenses</a:t>
            </a:r>
          </a:p>
        </p:txBody>
      </p:sp>
      <p:sp>
        <p:nvSpPr>
          <p:cNvPr id="2" name="Footer Placeholder 1"/>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EF444A45-6C77-4035-A51E-07FD3DB3988C}"/>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6989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47</a:t>
            </a:fld>
            <a:endParaRPr lang="en-US" dirty="0"/>
          </a:p>
        </p:txBody>
      </p:sp>
      <p:sp>
        <p:nvSpPr>
          <p:cNvPr id="3" name="Content Placeholder 2"/>
          <p:cNvSpPr>
            <a:spLocks noGrp="1"/>
          </p:cNvSpPr>
          <p:nvPr>
            <p:ph type="body" sz="quarter" idx="12"/>
          </p:nvPr>
        </p:nvSpPr>
        <p:spPr>
          <a:xfrm>
            <a:off x="1278833" y="1524000"/>
            <a:ext cx="9753600" cy="4741305"/>
          </a:xfrm>
        </p:spPr>
        <p:txBody>
          <a:bodyPr>
            <a:normAutofit fontScale="85000" lnSpcReduction="20000"/>
          </a:bodyPr>
          <a:lstStyle/>
          <a:p>
            <a:r>
              <a:rPr lang="en-US" dirty="0"/>
              <a:t>If recipient is under employer minimum retirement age, distribution is considered wages</a:t>
            </a:r>
          </a:p>
          <a:p>
            <a:pPr lvl="1"/>
            <a:r>
              <a:rPr lang="en-US" dirty="0"/>
              <a:t>Check box on 1099-R screen that says, “Check here to report on Form 1040, Line 1”</a:t>
            </a:r>
          </a:p>
          <a:p>
            <a:pPr lvl="1"/>
            <a:endParaRPr lang="en-US" dirty="0"/>
          </a:p>
          <a:p>
            <a:pPr marL="576262" lvl="1" indent="0">
              <a:buNone/>
            </a:pPr>
            <a:endParaRPr lang="en-US" dirty="0"/>
          </a:p>
          <a:p>
            <a:pPr lvl="1"/>
            <a:endParaRPr lang="en-US" dirty="0"/>
          </a:p>
          <a:p>
            <a:pPr lvl="1"/>
            <a:r>
              <a:rPr lang="en-US" dirty="0"/>
              <a:t>Can be considered earned income for EIC purposes</a:t>
            </a:r>
          </a:p>
          <a:p>
            <a:r>
              <a:rPr lang="en-US" dirty="0"/>
              <a:t>After recipient reaches employer’s minimum retirement age, distribution is considered pension income</a:t>
            </a:r>
          </a:p>
          <a:p>
            <a:pPr lvl="1"/>
            <a:r>
              <a:rPr lang="en-US" dirty="0"/>
              <a:t>Reported on 1040 Line 4b  </a:t>
            </a:r>
          </a:p>
          <a:p>
            <a:pPr lvl="1"/>
            <a:endParaRPr lang="en-US" dirty="0"/>
          </a:p>
        </p:txBody>
      </p:sp>
      <p:sp>
        <p:nvSpPr>
          <p:cNvPr id="2" name="Title 1"/>
          <p:cNvSpPr>
            <a:spLocks noGrp="1"/>
          </p:cNvSpPr>
          <p:nvPr>
            <p:ph type="title"/>
          </p:nvPr>
        </p:nvSpPr>
        <p:spPr/>
        <p:txBody>
          <a:bodyPr>
            <a:normAutofit fontScale="90000"/>
          </a:bodyPr>
          <a:lstStyle/>
          <a:p>
            <a:r>
              <a:rPr lang="en-US" dirty="0"/>
              <a:t>1099-R Disability Pension (Box 7 = Code 3) –Federal Rules</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5176FFB2-0BA1-42B8-89DF-390F6E422410}"/>
              </a:ext>
            </a:extLst>
          </p:cNvPr>
          <p:cNvSpPr>
            <a:spLocks noGrp="1"/>
          </p:cNvSpPr>
          <p:nvPr>
            <p:ph type="dt" sz="half" idx="13"/>
          </p:nvPr>
        </p:nvSpPr>
        <p:spPr/>
        <p:txBody>
          <a:bodyPr/>
          <a:lstStyle/>
          <a:p>
            <a:r>
              <a:rPr lang="en-US"/>
              <a:t>12-15-2020 v1.1</a:t>
            </a:r>
            <a:endParaRPr lang="en-US" dirty="0"/>
          </a:p>
        </p:txBody>
      </p:sp>
      <p:pic>
        <p:nvPicPr>
          <p:cNvPr id="7" name="Picture 6">
            <a:extLst>
              <a:ext uri="{FF2B5EF4-FFF2-40B4-BE49-F238E27FC236}">
                <a16:creationId xmlns:a16="http://schemas.microsoft.com/office/drawing/2014/main" id="{5144DBA1-F70E-4115-B36B-DC26B82ECA70}"/>
              </a:ext>
            </a:extLst>
          </p:cNvPr>
          <p:cNvPicPr>
            <a:picLocks noChangeAspect="1"/>
          </p:cNvPicPr>
          <p:nvPr/>
        </p:nvPicPr>
        <p:blipFill>
          <a:blip r:embed="rId3"/>
          <a:stretch>
            <a:fillRect/>
          </a:stretch>
        </p:blipFill>
        <p:spPr>
          <a:xfrm>
            <a:off x="3805991" y="3048000"/>
            <a:ext cx="4580017" cy="1028789"/>
          </a:xfrm>
          <a:prstGeom prst="rect">
            <a:avLst/>
          </a:prstGeom>
          <a:ln w="28575">
            <a:solidFill>
              <a:srgbClr val="FF0000"/>
            </a:solidFill>
          </a:ln>
        </p:spPr>
      </p:pic>
    </p:spTree>
    <p:extLst>
      <p:ext uri="{BB962C8B-B14F-4D97-AF65-F5344CB8AC3E}">
        <p14:creationId xmlns:p14="http://schemas.microsoft.com/office/powerpoint/2010/main" val="534177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dirty="0"/>
              <a:t>NJ Rules for Disability Pension</a:t>
            </a:r>
          </a:p>
        </p:txBody>
      </p:sp>
      <p:sp>
        <p:nvSpPr>
          <p:cNvPr id="3" name="Content Placeholder 2"/>
          <p:cNvSpPr>
            <a:spLocks noGrp="1"/>
          </p:cNvSpPr>
          <p:nvPr>
            <p:ph idx="1"/>
          </p:nvPr>
        </p:nvSpPr>
        <p:spPr>
          <a:xfrm>
            <a:off x="1278833" y="1447798"/>
            <a:ext cx="9753600" cy="5105402"/>
          </a:xfrm>
        </p:spPr>
        <p:txBody>
          <a:bodyPr>
            <a:normAutofit fontScale="77500" lnSpcReduction="20000"/>
          </a:bodyPr>
          <a:lstStyle/>
          <a:p>
            <a:r>
              <a:rPr lang="en-US" altLang="en-US" sz="3700" dirty="0"/>
              <a:t>Disability pension is taxed differently in NJ depending on age of recipient</a:t>
            </a:r>
          </a:p>
          <a:p>
            <a:pPr lvl="1"/>
            <a:r>
              <a:rPr lang="en-US" altLang="en-US" sz="3100" dirty="0"/>
              <a:t>Recipient under age 65 – disability pension is tax exempt; not reported on NJ 1040</a:t>
            </a:r>
          </a:p>
          <a:p>
            <a:pPr lvl="1"/>
            <a:r>
              <a:rPr lang="en-US" altLang="en-US" sz="3100" dirty="0"/>
              <a:t>Recipient age 65 or older – disability pension is treated as a regular pension</a:t>
            </a:r>
          </a:p>
          <a:p>
            <a:r>
              <a:rPr lang="en-US" altLang="en-US" sz="3700" dirty="0"/>
              <a:t>No matter whether disability pension is treated as wages or pension  on the Federal return, it flows through to NJ Taxable Pension Line 20a</a:t>
            </a:r>
          </a:p>
          <a:p>
            <a:pPr lvl="1"/>
            <a:r>
              <a:rPr lang="en-US" altLang="en-US" sz="3200" dirty="0"/>
              <a:t>If under 65, must capture on NJ Checklist under Income Subject to Tax section to subtract from NJ taxable income </a:t>
            </a:r>
            <a:endParaRPr lang="en-US" altLang="en-US" sz="3100" dirty="0"/>
          </a:p>
          <a:p>
            <a:pPr lvl="1"/>
            <a:r>
              <a:rPr lang="en-US" altLang="en-US" sz="3300" dirty="0"/>
              <a:t>If 65 or older, do nothing further; leave on Taxable Pension line 20a</a:t>
            </a:r>
            <a:endParaRPr lang="en-US" altLang="en-US" sz="3700" dirty="0">
              <a:solidFill>
                <a:srgbClr val="FF0000"/>
              </a:solidFill>
            </a:endParaRPr>
          </a:p>
        </p:txBody>
      </p:sp>
      <p:sp>
        <p:nvSpPr>
          <p:cNvPr id="5" name="Slide Number Placeholder 4"/>
          <p:cNvSpPr>
            <a:spLocks noGrp="1"/>
          </p:cNvSpPr>
          <p:nvPr>
            <p:ph type="sldNum" sz="quarter" idx="11"/>
          </p:nvPr>
        </p:nvSpPr>
        <p:spPr/>
        <p:txBody>
          <a:bodyPr/>
          <a:lstStyle/>
          <a:p>
            <a:fld id="{251E97C6-B5EA-4059-8D5E-F0990EFE7977}" type="slidenum">
              <a:rPr lang="en-US" smtClean="0"/>
              <a:pPr/>
              <a:t>48</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4" name="Date Placeholder 3">
            <a:extLst>
              <a:ext uri="{FF2B5EF4-FFF2-40B4-BE49-F238E27FC236}">
                <a16:creationId xmlns:a16="http://schemas.microsoft.com/office/drawing/2014/main" id="{064671CB-45CE-45C9-B6DB-2CA7A49B323F}"/>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8024771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dirty="0"/>
              <a:t>NJ Rules for Disability Pension</a:t>
            </a:r>
          </a:p>
        </p:txBody>
      </p:sp>
      <p:sp>
        <p:nvSpPr>
          <p:cNvPr id="3" name="Content Placeholder 2"/>
          <p:cNvSpPr>
            <a:spLocks noGrp="1"/>
          </p:cNvSpPr>
          <p:nvPr>
            <p:ph idx="1"/>
          </p:nvPr>
        </p:nvSpPr>
        <p:spPr>
          <a:xfrm>
            <a:off x="1278833" y="1447800"/>
            <a:ext cx="9753600" cy="4572000"/>
          </a:xfrm>
        </p:spPr>
        <p:txBody>
          <a:bodyPr>
            <a:normAutofit/>
          </a:bodyPr>
          <a:lstStyle/>
          <a:p>
            <a:r>
              <a:rPr lang="en-US" altLang="en-US" sz="3400" dirty="0">
                <a:solidFill>
                  <a:srgbClr val="FF0000"/>
                </a:solidFill>
              </a:rPr>
              <a:t>If disability should be tax exempt because recipient is under age 65, capture the disability pension as a negative amount in the NJ Checklist Income Subject to Tax section</a:t>
            </a:r>
          </a:p>
        </p:txBody>
      </p:sp>
      <p:sp>
        <p:nvSpPr>
          <p:cNvPr id="5" name="Slide Number Placeholder 4"/>
          <p:cNvSpPr>
            <a:spLocks noGrp="1"/>
          </p:cNvSpPr>
          <p:nvPr>
            <p:ph type="sldNum" sz="quarter" idx="11"/>
          </p:nvPr>
        </p:nvSpPr>
        <p:spPr/>
        <p:txBody>
          <a:bodyPr/>
          <a:lstStyle/>
          <a:p>
            <a:fld id="{251E97C6-B5EA-4059-8D5E-F0990EFE7977}" type="slidenum">
              <a:rPr lang="en-US" smtClean="0"/>
              <a:pPr/>
              <a:t>49</a:t>
            </a:fld>
            <a:endParaRPr lang="en-US" dirty="0"/>
          </a:p>
        </p:txBody>
      </p:sp>
      <p:pic>
        <p:nvPicPr>
          <p:cNvPr id="4" name="Picture 3"/>
          <p:cNvPicPr>
            <a:picLocks noChangeAspect="1"/>
          </p:cNvPicPr>
          <p:nvPr/>
        </p:nvPicPr>
        <p:blipFill>
          <a:blip r:embed="rId3"/>
          <a:stretch>
            <a:fillRect/>
          </a:stretch>
        </p:blipFill>
        <p:spPr>
          <a:xfrm>
            <a:off x="2387975" y="4114800"/>
            <a:ext cx="7422775" cy="1911927"/>
          </a:xfrm>
          <a:prstGeom prst="rect">
            <a:avLst/>
          </a:prstGeom>
        </p:spPr>
      </p:pic>
      <p:pic>
        <p:nvPicPr>
          <p:cNvPr id="6" name="Picture 5"/>
          <p:cNvPicPr>
            <a:picLocks noChangeAspect="1"/>
          </p:cNvPicPr>
          <p:nvPr/>
        </p:nvPicPr>
        <p:blipFill>
          <a:blip r:embed="rId4"/>
          <a:stretch>
            <a:fillRect/>
          </a:stretch>
        </p:blipFill>
        <p:spPr>
          <a:xfrm>
            <a:off x="2387974" y="3728461"/>
            <a:ext cx="7422775" cy="379411"/>
          </a:xfrm>
          <a:prstGeom prst="rect">
            <a:avLst/>
          </a:prstGeom>
        </p:spPr>
      </p:pic>
      <p:cxnSp>
        <p:nvCxnSpPr>
          <p:cNvPr id="8" name="Straight Arrow Connector 7"/>
          <p:cNvCxnSpPr/>
          <p:nvPr/>
        </p:nvCxnSpPr>
        <p:spPr>
          <a:xfrm>
            <a:off x="1278833" y="4383837"/>
            <a:ext cx="3064567"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E0A8FCAD-D209-444E-8978-D20C249A207C}"/>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4825626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ltLang="en-US" dirty="0"/>
              <a:t>Types Of Retirement Income</a:t>
            </a:r>
          </a:p>
        </p:txBody>
      </p:sp>
      <p:sp>
        <p:nvSpPr>
          <p:cNvPr id="468995" name="Rectangle 3"/>
          <p:cNvSpPr>
            <a:spLocks noGrp="1" noChangeArrowheads="1"/>
          </p:cNvSpPr>
          <p:nvPr>
            <p:ph idx="1"/>
          </p:nvPr>
        </p:nvSpPr>
        <p:spPr>
          <a:xfrm>
            <a:off x="2209800" y="1371600"/>
            <a:ext cx="8305800" cy="5105400"/>
          </a:xfrm>
        </p:spPr>
        <p:txBody>
          <a:bodyPr>
            <a:normAutofit fontScale="92500" lnSpcReduction="10000"/>
          </a:bodyPr>
          <a:lstStyle/>
          <a:p>
            <a:r>
              <a:rPr lang="en-US" altLang="en-US" sz="3000" dirty="0"/>
              <a:t> Pensions &amp; 457 plans </a:t>
            </a:r>
          </a:p>
          <a:p>
            <a:pPr lvl="1"/>
            <a:r>
              <a:rPr lang="en-US" altLang="en-US" dirty="0"/>
              <a:t> Including disability income post retirement age</a:t>
            </a:r>
          </a:p>
          <a:p>
            <a:r>
              <a:rPr lang="en-US" altLang="en-US" sz="3000" dirty="0"/>
              <a:t> Annuity/Insurance Contracts</a:t>
            </a:r>
          </a:p>
          <a:p>
            <a:r>
              <a:rPr lang="en-US" altLang="en-US" sz="3000" dirty="0"/>
              <a:t> Social Security </a:t>
            </a:r>
          </a:p>
          <a:p>
            <a:r>
              <a:rPr lang="en-US" altLang="en-US" sz="3000" dirty="0"/>
              <a:t> Railroad Retirement Benefits</a:t>
            </a:r>
          </a:p>
          <a:p>
            <a:pPr lvl="1"/>
            <a:r>
              <a:rPr lang="en-US" altLang="en-US" dirty="0"/>
              <a:t> Tier 1 – Social Security equivalent</a:t>
            </a:r>
          </a:p>
          <a:p>
            <a:pPr lvl="1"/>
            <a:r>
              <a:rPr lang="en-US" altLang="en-US" dirty="0"/>
              <a:t> Tier 2 – Pension equivalent </a:t>
            </a:r>
          </a:p>
          <a:p>
            <a:r>
              <a:rPr lang="en-US" altLang="en-US" sz="3000" dirty="0"/>
              <a:t> IRAs</a:t>
            </a:r>
          </a:p>
          <a:p>
            <a:r>
              <a:rPr lang="en-US" altLang="en-US" sz="3000" dirty="0"/>
              <a:t> 401k, 403b, Thrift Savings Plans</a:t>
            </a:r>
            <a:endParaRPr lang="en-US" alt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AFF95B72-267E-4C02-B427-6BBDA7B0BD0C}"/>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284983720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387" y="1371600"/>
            <a:ext cx="2379562" cy="1200329"/>
          </a:xfrm>
          <a:prstGeom prst="rect">
            <a:avLst/>
          </a:prstGeom>
          <a:noFill/>
          <a:ln w="28575">
            <a:solidFill>
              <a:srgbClr val="FF0000"/>
            </a:solidFill>
          </a:ln>
        </p:spPr>
        <p:txBody>
          <a:bodyPr wrap="none" rtlCol="0">
            <a:spAutoFit/>
          </a:bodyPr>
          <a:lstStyle/>
          <a:p>
            <a:r>
              <a:rPr lang="en-US" b="1" dirty="0">
                <a:solidFill>
                  <a:srgbClr val="FF0000"/>
                </a:solidFill>
              </a:rPr>
              <a:t>NOTE: </a:t>
            </a:r>
          </a:p>
          <a:p>
            <a:r>
              <a:rPr lang="en-US" b="1" dirty="0">
                <a:solidFill>
                  <a:srgbClr val="FF0000"/>
                </a:solidFill>
              </a:rPr>
              <a:t>Delete Form 5329</a:t>
            </a:r>
          </a:p>
          <a:p>
            <a:r>
              <a:rPr lang="en-US" b="1" dirty="0">
                <a:solidFill>
                  <a:srgbClr val="FF0000"/>
                </a:solidFill>
              </a:rPr>
              <a:t>Delete the check in the</a:t>
            </a:r>
          </a:p>
          <a:p>
            <a:r>
              <a:rPr lang="en-US" b="1" dirty="0">
                <a:solidFill>
                  <a:srgbClr val="FF0000"/>
                </a:solidFill>
              </a:rPr>
              <a:t>IRA box</a:t>
            </a:r>
          </a:p>
        </p:txBody>
      </p:sp>
      <p:sp>
        <p:nvSpPr>
          <p:cNvPr id="6" name="Date Placeholder 5">
            <a:extLst>
              <a:ext uri="{FF2B5EF4-FFF2-40B4-BE49-F238E27FC236}">
                <a16:creationId xmlns:a16="http://schemas.microsoft.com/office/drawing/2014/main" id="{BF6B6535-F7D2-4871-AD1A-A2C6C503ACD7}"/>
              </a:ext>
            </a:extLst>
          </p:cNvPr>
          <p:cNvSpPr>
            <a:spLocks noGrp="1"/>
          </p:cNvSpPr>
          <p:nvPr>
            <p:ph type="dt" sz="half" idx="10"/>
          </p:nvPr>
        </p:nvSpPr>
        <p:spPr/>
        <p:txBody>
          <a:bodyPr/>
          <a:lstStyle/>
          <a:p>
            <a:r>
              <a:rPr lang="en-US"/>
              <a:t>12-15-2020 v1.1</a:t>
            </a:r>
            <a:endParaRPr lang="en-US" dirty="0"/>
          </a:p>
        </p:txBody>
      </p:sp>
      <p:sp>
        <p:nvSpPr>
          <p:cNvPr id="5" name="Footer Placeholder 4"/>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50</a:t>
            </a:fld>
            <a:endParaRPr lang="en-US" dirty="0"/>
          </a:p>
        </p:txBody>
      </p:sp>
      <p:sp>
        <p:nvSpPr>
          <p:cNvPr id="7" name="Title 6">
            <a:extLst>
              <a:ext uri="{FF2B5EF4-FFF2-40B4-BE49-F238E27FC236}">
                <a16:creationId xmlns:a16="http://schemas.microsoft.com/office/drawing/2014/main" id="{70AD7FE7-E43F-493D-81BB-D5D5E9AEA600}"/>
              </a:ext>
            </a:extLst>
          </p:cNvPr>
          <p:cNvSpPr>
            <a:spLocks noGrp="1"/>
          </p:cNvSpPr>
          <p:nvPr>
            <p:ph type="title"/>
          </p:nvPr>
        </p:nvSpPr>
        <p:spPr/>
        <p:txBody>
          <a:bodyPr>
            <a:normAutofit fontScale="90000"/>
          </a:bodyPr>
          <a:lstStyle/>
          <a:p>
            <a:r>
              <a:rPr lang="en-US" dirty="0"/>
              <a:t>Change 1099-R to Reflect Disability Pension</a:t>
            </a:r>
            <a:br>
              <a:rPr lang="en-US" dirty="0"/>
            </a:br>
            <a:r>
              <a:rPr lang="en-US" dirty="0"/>
              <a:t>(Box 7 = Code 3)</a:t>
            </a:r>
          </a:p>
        </p:txBody>
      </p:sp>
      <p:pic>
        <p:nvPicPr>
          <p:cNvPr id="4" name="Picture 3"/>
          <p:cNvPicPr>
            <a:picLocks noChangeAspect="1"/>
          </p:cNvPicPr>
          <p:nvPr/>
        </p:nvPicPr>
        <p:blipFill rotWithShape="1">
          <a:blip r:embed="rId3"/>
          <a:srcRect b="6638"/>
          <a:stretch/>
        </p:blipFill>
        <p:spPr>
          <a:xfrm>
            <a:off x="3822063" y="1264168"/>
            <a:ext cx="7762875" cy="4908803"/>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4A8101E8-A5E5-46CF-A555-57505CD48CB5}"/>
              </a:ext>
            </a:extLst>
          </p:cNvPr>
          <p:cNvCxnSpPr>
            <a:cxnSpLocks/>
          </p:cNvCxnSpPr>
          <p:nvPr/>
        </p:nvCxnSpPr>
        <p:spPr>
          <a:xfrm>
            <a:off x="5562600" y="4343400"/>
            <a:ext cx="177468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618AD61-7C80-4D1E-AC36-CBBE46EA31F6}"/>
              </a:ext>
            </a:extLst>
          </p:cNvPr>
          <p:cNvSpPr txBox="1"/>
          <p:nvPr/>
        </p:nvSpPr>
        <p:spPr>
          <a:xfrm>
            <a:off x="304800" y="4191000"/>
            <a:ext cx="3264933" cy="646331"/>
          </a:xfrm>
          <a:prstGeom prst="rect">
            <a:avLst/>
          </a:prstGeom>
          <a:noFill/>
          <a:ln w="28575">
            <a:solidFill>
              <a:srgbClr val="FF0000"/>
            </a:solidFill>
          </a:ln>
        </p:spPr>
        <p:txBody>
          <a:bodyPr wrap="none" rtlCol="0">
            <a:spAutoFit/>
          </a:bodyPr>
          <a:lstStyle/>
          <a:p>
            <a:r>
              <a:rPr lang="en-US" b="1" dirty="0">
                <a:solidFill>
                  <a:srgbClr val="FF0000"/>
                </a:solidFill>
              </a:rPr>
              <a:t>Check line that says “Check here</a:t>
            </a:r>
          </a:p>
          <a:p>
            <a:r>
              <a:rPr lang="en-US" b="1" dirty="0">
                <a:solidFill>
                  <a:srgbClr val="FF0000"/>
                </a:solidFill>
              </a:rPr>
              <a:t>to report on 1040 Line 1” </a:t>
            </a:r>
          </a:p>
        </p:txBody>
      </p:sp>
    </p:spTree>
    <p:extLst>
      <p:ext uri="{BB962C8B-B14F-4D97-AF65-F5344CB8AC3E}">
        <p14:creationId xmlns:p14="http://schemas.microsoft.com/office/powerpoint/2010/main" val="4027477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4DC3F-8FC2-45DE-82FF-91CE4F40E618}"/>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9A87E4D2-91CB-4332-B3FC-9DD52F228641}"/>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D0E2029E-69D4-4690-B97C-68AE5AFA5906}"/>
              </a:ext>
            </a:extLst>
          </p:cNvPr>
          <p:cNvSpPr>
            <a:spLocks noGrp="1"/>
          </p:cNvSpPr>
          <p:nvPr>
            <p:ph type="sldNum" sz="quarter" idx="12"/>
          </p:nvPr>
        </p:nvSpPr>
        <p:spPr/>
        <p:txBody>
          <a:bodyPr/>
          <a:lstStyle/>
          <a:p>
            <a:fld id="{0D5AF39D-F6B7-4EB7-86A6-18194CFE1AF2}" type="slidenum">
              <a:rPr lang="en-US" smtClean="0"/>
              <a:t>51</a:t>
            </a:fld>
            <a:endParaRPr lang="en-US" dirty="0"/>
          </a:p>
        </p:txBody>
      </p:sp>
      <p:sp>
        <p:nvSpPr>
          <p:cNvPr id="5" name="Title 4">
            <a:extLst>
              <a:ext uri="{FF2B5EF4-FFF2-40B4-BE49-F238E27FC236}">
                <a16:creationId xmlns:a16="http://schemas.microsoft.com/office/drawing/2014/main" id="{28FCEB5C-A679-41A8-9323-78BC5B25537F}"/>
              </a:ext>
            </a:extLst>
          </p:cNvPr>
          <p:cNvSpPr>
            <a:spLocks noGrp="1"/>
          </p:cNvSpPr>
          <p:nvPr>
            <p:ph type="title"/>
          </p:nvPr>
        </p:nvSpPr>
        <p:spPr/>
        <p:txBody>
          <a:bodyPr/>
          <a:lstStyle/>
          <a:p>
            <a:r>
              <a:rPr lang="en-US" dirty="0"/>
              <a:t>TSO Warning Regarding Disability Pension</a:t>
            </a:r>
          </a:p>
        </p:txBody>
      </p:sp>
      <p:pic>
        <p:nvPicPr>
          <p:cNvPr id="6" name="Picture 5">
            <a:extLst>
              <a:ext uri="{FF2B5EF4-FFF2-40B4-BE49-F238E27FC236}">
                <a16:creationId xmlns:a16="http://schemas.microsoft.com/office/drawing/2014/main" id="{A0C1B0E0-41C3-48B9-9176-869375C58885}"/>
              </a:ext>
            </a:extLst>
          </p:cNvPr>
          <p:cNvPicPr>
            <a:picLocks noChangeAspect="1"/>
          </p:cNvPicPr>
          <p:nvPr/>
        </p:nvPicPr>
        <p:blipFill>
          <a:blip r:embed="rId2"/>
          <a:stretch>
            <a:fillRect/>
          </a:stretch>
        </p:blipFill>
        <p:spPr>
          <a:xfrm>
            <a:off x="762000" y="2004070"/>
            <a:ext cx="10513917" cy="3428999"/>
          </a:xfrm>
          <a:prstGeom prst="rect">
            <a:avLst/>
          </a:prstGeom>
          <a:ln>
            <a:solidFill>
              <a:schemeClr val="tx1"/>
            </a:solidFill>
          </a:ln>
        </p:spPr>
      </p:pic>
      <p:sp>
        <p:nvSpPr>
          <p:cNvPr id="7" name="Rectangle 6">
            <a:extLst>
              <a:ext uri="{FF2B5EF4-FFF2-40B4-BE49-F238E27FC236}">
                <a16:creationId xmlns:a16="http://schemas.microsoft.com/office/drawing/2014/main" id="{039D85E3-A916-4EE6-AE61-558B6288AB64}"/>
              </a:ext>
            </a:extLst>
          </p:cNvPr>
          <p:cNvSpPr/>
          <p:nvPr/>
        </p:nvSpPr>
        <p:spPr>
          <a:xfrm>
            <a:off x="762000" y="2895600"/>
            <a:ext cx="10513916" cy="6096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730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0C401C-6B31-498D-8378-78FD8B30DFB0}"/>
              </a:ext>
            </a:extLst>
          </p:cNvPr>
          <p:cNvSpPr>
            <a:spLocks noGrp="1"/>
          </p:cNvSpPr>
          <p:nvPr>
            <p:ph type="ftr" sz="quarter" idx="10"/>
          </p:nvPr>
        </p:nvSpPr>
        <p:spPr/>
        <p:txBody>
          <a:bodyPr/>
          <a:lstStyle/>
          <a:p>
            <a:r>
              <a:rPr lang="en-US"/>
              <a:t>NJ Retirement Income Exercises</a:t>
            </a:r>
            <a:endParaRPr lang="en-US" dirty="0"/>
          </a:p>
        </p:txBody>
      </p:sp>
      <p:sp>
        <p:nvSpPr>
          <p:cNvPr id="3" name="Slide Number Placeholder 2">
            <a:extLst>
              <a:ext uri="{FF2B5EF4-FFF2-40B4-BE49-F238E27FC236}">
                <a16:creationId xmlns:a16="http://schemas.microsoft.com/office/drawing/2014/main" id="{591FD4F6-19E5-4B56-9339-E878A7C60D43}"/>
              </a:ext>
            </a:extLst>
          </p:cNvPr>
          <p:cNvSpPr>
            <a:spLocks noGrp="1"/>
          </p:cNvSpPr>
          <p:nvPr>
            <p:ph type="sldNum" sz="quarter" idx="11"/>
          </p:nvPr>
        </p:nvSpPr>
        <p:spPr/>
        <p:txBody>
          <a:bodyPr/>
          <a:lstStyle/>
          <a:p>
            <a:fld id="{0D5AF39D-F6B7-4EB7-86A6-18194CFE1AF2}" type="slidenum">
              <a:rPr lang="en-US" smtClean="0"/>
              <a:t>52</a:t>
            </a:fld>
            <a:endParaRPr lang="en-US" dirty="0"/>
          </a:p>
        </p:txBody>
      </p:sp>
      <p:sp>
        <p:nvSpPr>
          <p:cNvPr id="4" name="Content Placeholder 3">
            <a:extLst>
              <a:ext uri="{FF2B5EF4-FFF2-40B4-BE49-F238E27FC236}">
                <a16:creationId xmlns:a16="http://schemas.microsoft.com/office/drawing/2014/main" id="{737D3B83-22A9-4A7D-885B-3D9C047D4043}"/>
              </a:ext>
            </a:extLst>
          </p:cNvPr>
          <p:cNvSpPr>
            <a:spLocks noGrp="1"/>
          </p:cNvSpPr>
          <p:nvPr>
            <p:ph sz="quarter" idx="12"/>
          </p:nvPr>
        </p:nvSpPr>
        <p:spPr/>
        <p:txBody>
          <a:bodyPr>
            <a:normAutofit fontScale="92500" lnSpcReduction="20000"/>
          </a:bodyPr>
          <a:lstStyle/>
          <a:p>
            <a:r>
              <a:rPr lang="en-US" dirty="0"/>
              <a:t>No additional withholdings, so why did Federal refund increase so much (+$2,738)?</a:t>
            </a:r>
          </a:p>
          <a:p>
            <a:pPr lvl="1"/>
            <a:r>
              <a:rPr lang="en-US" dirty="0">
                <a:solidFill>
                  <a:srgbClr val="FF0000"/>
                </a:solidFill>
              </a:rPr>
              <a:t>Disability pension reported as wages counts as earned income.  So now eligible for Earned Income Credit (EIC) on 1040 Line 18a</a:t>
            </a:r>
          </a:p>
          <a:p>
            <a:r>
              <a:rPr lang="en-US" dirty="0"/>
              <a:t>Why did NJ go from balance due to refund (+$941)?</a:t>
            </a:r>
          </a:p>
          <a:p>
            <a:pPr lvl="1"/>
            <a:r>
              <a:rPr lang="en-US" dirty="0">
                <a:solidFill>
                  <a:srgbClr val="FF0000"/>
                </a:solidFill>
              </a:rPr>
              <a:t>Only NJ income is now interest; disability is not taxable for NJ if recipient is under 65 </a:t>
            </a:r>
            <a:endParaRPr lang="en-US" dirty="0"/>
          </a:p>
          <a:p>
            <a:pPr lvl="1"/>
            <a:r>
              <a:rPr lang="en-US" dirty="0">
                <a:solidFill>
                  <a:srgbClr val="FF0000"/>
                </a:solidFill>
              </a:rPr>
              <a:t>Eligible for NJ EITC (39% of Federal EIC), even though no NJ earned income</a:t>
            </a:r>
          </a:p>
          <a:p>
            <a:pPr lvl="1"/>
            <a:endParaRPr lang="en-US" dirty="0"/>
          </a:p>
        </p:txBody>
      </p:sp>
      <p:sp>
        <p:nvSpPr>
          <p:cNvPr id="5" name="Title 4">
            <a:extLst>
              <a:ext uri="{FF2B5EF4-FFF2-40B4-BE49-F238E27FC236}">
                <a16:creationId xmlns:a16="http://schemas.microsoft.com/office/drawing/2014/main" id="{C4F5EAB5-C3E1-499C-97E8-EB67936CA82A}"/>
              </a:ext>
            </a:extLst>
          </p:cNvPr>
          <p:cNvSpPr>
            <a:spLocks noGrp="1"/>
          </p:cNvSpPr>
          <p:nvPr>
            <p:ph type="title"/>
          </p:nvPr>
        </p:nvSpPr>
        <p:spPr/>
        <p:txBody>
          <a:bodyPr/>
          <a:lstStyle/>
          <a:p>
            <a:r>
              <a:rPr lang="en-US" dirty="0"/>
              <a:t>Why Did Refund Increase So Much?</a:t>
            </a:r>
          </a:p>
        </p:txBody>
      </p:sp>
      <p:sp>
        <p:nvSpPr>
          <p:cNvPr id="6" name="Date Placeholder 5">
            <a:extLst>
              <a:ext uri="{FF2B5EF4-FFF2-40B4-BE49-F238E27FC236}">
                <a16:creationId xmlns:a16="http://schemas.microsoft.com/office/drawing/2014/main" id="{7FC90305-3E9D-4A9D-8C46-07A309D47FC1}"/>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4002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3A5C0-170C-408B-A107-5093707B3B2D}"/>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99880923-309F-4359-A762-E7E2F0C11B74}"/>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A170F9CF-CD56-4B97-A9A8-E687749202DF}"/>
              </a:ext>
            </a:extLst>
          </p:cNvPr>
          <p:cNvSpPr>
            <a:spLocks noGrp="1"/>
          </p:cNvSpPr>
          <p:nvPr>
            <p:ph type="sldNum" sz="quarter" idx="12"/>
          </p:nvPr>
        </p:nvSpPr>
        <p:spPr/>
        <p:txBody>
          <a:bodyPr/>
          <a:lstStyle/>
          <a:p>
            <a:fld id="{0D5AF39D-F6B7-4EB7-86A6-18194CFE1AF2}" type="slidenum">
              <a:rPr lang="en-US" smtClean="0"/>
              <a:t>53</a:t>
            </a:fld>
            <a:endParaRPr lang="en-US" dirty="0"/>
          </a:p>
        </p:txBody>
      </p:sp>
      <p:sp>
        <p:nvSpPr>
          <p:cNvPr id="5" name="Title 4">
            <a:extLst>
              <a:ext uri="{FF2B5EF4-FFF2-40B4-BE49-F238E27FC236}">
                <a16:creationId xmlns:a16="http://schemas.microsoft.com/office/drawing/2014/main" id="{D9815C86-BF20-417D-A04E-8AE9A2655546}"/>
              </a:ext>
            </a:extLst>
          </p:cNvPr>
          <p:cNvSpPr>
            <a:spLocks noGrp="1"/>
          </p:cNvSpPr>
          <p:nvPr>
            <p:ph type="title"/>
          </p:nvPr>
        </p:nvSpPr>
        <p:spPr/>
        <p:txBody>
          <a:bodyPr/>
          <a:lstStyle/>
          <a:p>
            <a:r>
              <a:rPr lang="en-US" dirty="0"/>
              <a:t>Earned Income Credit (EIC) on Federal 1040</a:t>
            </a:r>
          </a:p>
        </p:txBody>
      </p:sp>
      <p:pic>
        <p:nvPicPr>
          <p:cNvPr id="6" name="Picture 5">
            <a:extLst>
              <a:ext uri="{FF2B5EF4-FFF2-40B4-BE49-F238E27FC236}">
                <a16:creationId xmlns:a16="http://schemas.microsoft.com/office/drawing/2014/main" id="{441108D0-65D9-44CD-BED7-8C29145CA929}"/>
              </a:ext>
            </a:extLst>
          </p:cNvPr>
          <p:cNvPicPr>
            <a:picLocks noChangeAspect="1"/>
          </p:cNvPicPr>
          <p:nvPr/>
        </p:nvPicPr>
        <p:blipFill>
          <a:blip r:embed="rId2"/>
          <a:stretch>
            <a:fillRect/>
          </a:stretch>
        </p:blipFill>
        <p:spPr>
          <a:xfrm>
            <a:off x="1346308" y="1813569"/>
            <a:ext cx="9192379" cy="3810000"/>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E4A56105-75E4-40B3-A1E1-EDF82E68368D}"/>
              </a:ext>
            </a:extLst>
          </p:cNvPr>
          <p:cNvCxnSpPr>
            <a:cxnSpLocks/>
          </p:cNvCxnSpPr>
          <p:nvPr/>
        </p:nvCxnSpPr>
        <p:spPr>
          <a:xfrm>
            <a:off x="6553200" y="4038600"/>
            <a:ext cx="177468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55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4022A-DF83-4AD8-B9A3-AD902030F7C8}"/>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8257187D-9ABF-49D8-AC97-5DC00FCB8540}"/>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68D97A3B-ACAE-4288-B6A2-D329E89F5650}"/>
              </a:ext>
            </a:extLst>
          </p:cNvPr>
          <p:cNvSpPr>
            <a:spLocks noGrp="1"/>
          </p:cNvSpPr>
          <p:nvPr>
            <p:ph type="sldNum" sz="quarter" idx="12"/>
          </p:nvPr>
        </p:nvSpPr>
        <p:spPr/>
        <p:txBody>
          <a:bodyPr/>
          <a:lstStyle/>
          <a:p>
            <a:fld id="{0D5AF39D-F6B7-4EB7-86A6-18194CFE1AF2}" type="slidenum">
              <a:rPr lang="en-US" smtClean="0"/>
              <a:t>54</a:t>
            </a:fld>
            <a:endParaRPr lang="en-US" dirty="0"/>
          </a:p>
        </p:txBody>
      </p:sp>
      <p:sp>
        <p:nvSpPr>
          <p:cNvPr id="5" name="Title 4">
            <a:extLst>
              <a:ext uri="{FF2B5EF4-FFF2-40B4-BE49-F238E27FC236}">
                <a16:creationId xmlns:a16="http://schemas.microsoft.com/office/drawing/2014/main" id="{3BE2AF5A-26BC-4102-BA0B-F9273076AFA9}"/>
              </a:ext>
            </a:extLst>
          </p:cNvPr>
          <p:cNvSpPr>
            <a:spLocks noGrp="1"/>
          </p:cNvSpPr>
          <p:nvPr>
            <p:ph type="title"/>
          </p:nvPr>
        </p:nvSpPr>
        <p:spPr/>
        <p:txBody>
          <a:bodyPr/>
          <a:lstStyle/>
          <a:p>
            <a:r>
              <a:rPr lang="en-US" dirty="0"/>
              <a:t>Earned Income Tax Credit (EITC) on NJ 1040</a:t>
            </a:r>
          </a:p>
        </p:txBody>
      </p:sp>
      <p:pic>
        <p:nvPicPr>
          <p:cNvPr id="6" name="Picture 5">
            <a:extLst>
              <a:ext uri="{FF2B5EF4-FFF2-40B4-BE49-F238E27FC236}">
                <a16:creationId xmlns:a16="http://schemas.microsoft.com/office/drawing/2014/main" id="{4A0663FF-EE36-49EC-A4FE-72300EA8EBA2}"/>
              </a:ext>
            </a:extLst>
          </p:cNvPr>
          <p:cNvPicPr>
            <a:picLocks noChangeAspect="1"/>
          </p:cNvPicPr>
          <p:nvPr/>
        </p:nvPicPr>
        <p:blipFill>
          <a:blip r:embed="rId2"/>
          <a:stretch>
            <a:fillRect/>
          </a:stretch>
        </p:blipFill>
        <p:spPr>
          <a:xfrm>
            <a:off x="2259601" y="1447800"/>
            <a:ext cx="7365794" cy="4753695"/>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CD0C61CC-A242-4C9C-B9F5-B95432900CEA}"/>
              </a:ext>
            </a:extLst>
          </p:cNvPr>
          <p:cNvCxnSpPr>
            <a:cxnSpLocks/>
          </p:cNvCxnSpPr>
          <p:nvPr/>
        </p:nvCxnSpPr>
        <p:spPr>
          <a:xfrm>
            <a:off x="6400800" y="2514600"/>
            <a:ext cx="177468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203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55</a:t>
            </a:fld>
            <a:endParaRPr lang="en-US" dirty="0"/>
          </a:p>
        </p:txBody>
      </p:sp>
      <p:sp>
        <p:nvSpPr>
          <p:cNvPr id="2" name="Title 1"/>
          <p:cNvSpPr>
            <a:spLocks noGrp="1"/>
          </p:cNvSpPr>
          <p:nvPr>
            <p:ph type="title"/>
          </p:nvPr>
        </p:nvSpPr>
        <p:spPr/>
        <p:txBody>
          <a:bodyPr>
            <a:normAutofit fontScale="90000"/>
          </a:bodyPr>
          <a:lstStyle/>
          <a:p>
            <a:r>
              <a:rPr lang="en-US" dirty="0"/>
              <a:t>Results - Disability – Under Minimum Employer Retirement Age</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328B37EE-A283-47F4-96BA-CB7D10A4E47E}"/>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9FB43952-9375-4FA7-8EEC-95DFDA031CD4}"/>
              </a:ext>
            </a:extLst>
          </p:cNvPr>
          <p:cNvPicPr>
            <a:picLocks noChangeAspect="1"/>
          </p:cNvPicPr>
          <p:nvPr/>
        </p:nvPicPr>
        <p:blipFill>
          <a:blip r:embed="rId3"/>
          <a:stretch>
            <a:fillRect/>
          </a:stretch>
        </p:blipFill>
        <p:spPr>
          <a:xfrm>
            <a:off x="1077846" y="1883229"/>
            <a:ext cx="10504553" cy="1779214"/>
          </a:xfrm>
          <a:prstGeom prst="rect">
            <a:avLst/>
          </a:prstGeom>
          <a:ln>
            <a:solidFill>
              <a:schemeClr val="tx1"/>
            </a:solidFill>
          </a:ln>
        </p:spPr>
      </p:pic>
      <p:pic>
        <p:nvPicPr>
          <p:cNvPr id="3" name="Picture 2">
            <a:extLst>
              <a:ext uri="{FF2B5EF4-FFF2-40B4-BE49-F238E27FC236}">
                <a16:creationId xmlns:a16="http://schemas.microsoft.com/office/drawing/2014/main" id="{96FD447D-A524-41E8-B55C-C8BF27654B40}"/>
              </a:ext>
            </a:extLst>
          </p:cNvPr>
          <p:cNvPicPr>
            <a:picLocks noChangeAspect="1"/>
          </p:cNvPicPr>
          <p:nvPr/>
        </p:nvPicPr>
        <p:blipFill>
          <a:blip r:embed="rId4"/>
          <a:stretch>
            <a:fillRect/>
          </a:stretch>
        </p:blipFill>
        <p:spPr>
          <a:xfrm>
            <a:off x="990600" y="3626448"/>
            <a:ext cx="10591797" cy="2674852"/>
          </a:xfrm>
          <a:prstGeom prst="rect">
            <a:avLst/>
          </a:prstGeom>
        </p:spPr>
      </p:pic>
    </p:spTree>
    <p:extLst>
      <p:ext uri="{BB962C8B-B14F-4D97-AF65-F5344CB8AC3E}">
        <p14:creationId xmlns:p14="http://schemas.microsoft.com/office/powerpoint/2010/main" val="1622774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5" name="Slide Number Placeholder 4"/>
          <p:cNvSpPr>
            <a:spLocks noGrp="1"/>
          </p:cNvSpPr>
          <p:nvPr>
            <p:ph type="sldNum" sz="quarter" idx="11"/>
          </p:nvPr>
        </p:nvSpPr>
        <p:spPr/>
        <p:txBody>
          <a:bodyPr/>
          <a:lstStyle/>
          <a:p>
            <a:fld id="{0D5AF39D-F6B7-4EB7-86A6-18194CFE1AF2}" type="slidenum">
              <a:rPr lang="en-US" smtClean="0"/>
              <a:pPr/>
              <a:t>56</a:t>
            </a:fld>
            <a:endParaRPr lang="en-US" dirty="0"/>
          </a:p>
        </p:txBody>
      </p:sp>
      <p:sp>
        <p:nvSpPr>
          <p:cNvPr id="3" name="Content Placeholder 2"/>
          <p:cNvSpPr>
            <a:spLocks noGrp="1"/>
          </p:cNvSpPr>
          <p:nvPr>
            <p:ph sz="quarter" idx="12"/>
          </p:nvPr>
        </p:nvSpPr>
        <p:spPr/>
        <p:txBody>
          <a:bodyPr>
            <a:normAutofit fontScale="77500" lnSpcReduction="20000"/>
          </a:bodyPr>
          <a:lstStyle/>
          <a:p>
            <a:r>
              <a:rPr lang="en-US" dirty="0"/>
              <a:t>Harriett says she expects her interest income to double next year and wants to know how that will affect her return</a:t>
            </a:r>
          </a:p>
          <a:p>
            <a:r>
              <a:rPr lang="en-US" dirty="0"/>
              <a:t>Edit the 1099-INT by doubling the interest to $5,200</a:t>
            </a:r>
          </a:p>
          <a:p>
            <a:r>
              <a:rPr lang="en-US" dirty="0"/>
              <a:t>What happens?</a:t>
            </a:r>
          </a:p>
          <a:p>
            <a:pPr lvl="1"/>
            <a:r>
              <a:rPr lang="en-US" b="1" dirty="0">
                <a:solidFill>
                  <a:srgbClr val="FF0000"/>
                </a:solidFill>
              </a:rPr>
              <a:t>Obviously, her AGI increases by $2,600</a:t>
            </a:r>
          </a:p>
          <a:p>
            <a:pPr lvl="1"/>
            <a:r>
              <a:rPr lang="en-US" dirty="0"/>
              <a:t>Why did her Federal refund decrease so dramatically (-$1,506)?</a:t>
            </a:r>
          </a:p>
          <a:p>
            <a:pPr lvl="2"/>
            <a:r>
              <a:rPr lang="en-US" dirty="0"/>
              <a:t>Hint – Refer to Pub 4012 Page I-3</a:t>
            </a:r>
          </a:p>
          <a:p>
            <a:pPr lvl="2"/>
            <a:r>
              <a:rPr lang="en-US" b="1" dirty="0">
                <a:solidFill>
                  <a:srgbClr val="FF0000"/>
                </a:solidFill>
              </a:rPr>
              <a:t>Investment income is now too high, so no EIC</a:t>
            </a:r>
          </a:p>
          <a:p>
            <a:pPr lvl="1"/>
            <a:r>
              <a:rPr lang="en-US" dirty="0"/>
              <a:t>Why did NJ refund also decrease (-$466)? </a:t>
            </a:r>
          </a:p>
          <a:p>
            <a:pPr lvl="2"/>
            <a:r>
              <a:rPr lang="en-US" b="1" dirty="0">
                <a:solidFill>
                  <a:srgbClr val="FF0000"/>
                </a:solidFill>
              </a:rPr>
              <a:t>NJ EITC is a % of Federal EIC</a:t>
            </a:r>
          </a:p>
          <a:p>
            <a:pPr marL="0" indent="0">
              <a:buNone/>
            </a:pPr>
            <a:endParaRPr lang="en-US" dirty="0"/>
          </a:p>
          <a:p>
            <a:pPr marL="3175" indent="0">
              <a:buNone/>
            </a:pPr>
            <a:endParaRPr lang="en-US" dirty="0"/>
          </a:p>
        </p:txBody>
      </p:sp>
      <p:sp>
        <p:nvSpPr>
          <p:cNvPr id="2" name="Title 1"/>
          <p:cNvSpPr>
            <a:spLocks noGrp="1"/>
          </p:cNvSpPr>
          <p:nvPr>
            <p:ph type="title"/>
          </p:nvPr>
        </p:nvSpPr>
        <p:spPr/>
        <p:txBody>
          <a:bodyPr>
            <a:normAutofit fontScale="90000"/>
          </a:bodyPr>
          <a:lstStyle/>
          <a:p>
            <a:r>
              <a:rPr lang="en-US" dirty="0"/>
              <a:t>Enter Additional Interest Income.  What Happens?</a:t>
            </a:r>
          </a:p>
        </p:txBody>
      </p:sp>
      <p:sp>
        <p:nvSpPr>
          <p:cNvPr id="6" name="Date Placeholder 5">
            <a:extLst>
              <a:ext uri="{FF2B5EF4-FFF2-40B4-BE49-F238E27FC236}">
                <a16:creationId xmlns:a16="http://schemas.microsoft.com/office/drawing/2014/main" id="{A0C407A7-A607-44FE-BDB7-5EDCF90B8B22}"/>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8958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57</a:t>
            </a:fld>
            <a:endParaRPr lang="en-US" dirty="0"/>
          </a:p>
        </p:txBody>
      </p:sp>
      <p:sp>
        <p:nvSpPr>
          <p:cNvPr id="2" name="Title 1"/>
          <p:cNvSpPr>
            <a:spLocks noGrp="1"/>
          </p:cNvSpPr>
          <p:nvPr>
            <p:ph type="title"/>
          </p:nvPr>
        </p:nvSpPr>
        <p:spPr/>
        <p:txBody>
          <a:bodyPr>
            <a:normAutofit/>
          </a:bodyPr>
          <a:lstStyle/>
          <a:p>
            <a:r>
              <a:rPr lang="en-US" dirty="0"/>
              <a:t>Results – Interest Doubled</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C43D394D-2771-42E9-BA53-294F1363144C}"/>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C3014178-F77F-412D-9F34-C8F5697288E5}"/>
              </a:ext>
            </a:extLst>
          </p:cNvPr>
          <p:cNvPicPr>
            <a:picLocks noChangeAspect="1"/>
          </p:cNvPicPr>
          <p:nvPr/>
        </p:nvPicPr>
        <p:blipFill>
          <a:blip r:embed="rId3"/>
          <a:stretch>
            <a:fillRect/>
          </a:stretch>
        </p:blipFill>
        <p:spPr>
          <a:xfrm>
            <a:off x="1011989" y="1706726"/>
            <a:ext cx="10059327" cy="1706569"/>
          </a:xfrm>
          <a:prstGeom prst="rect">
            <a:avLst/>
          </a:prstGeom>
          <a:ln>
            <a:solidFill>
              <a:schemeClr val="tx1"/>
            </a:solidFill>
          </a:ln>
        </p:spPr>
      </p:pic>
      <p:pic>
        <p:nvPicPr>
          <p:cNvPr id="10" name="Picture 9">
            <a:extLst>
              <a:ext uri="{FF2B5EF4-FFF2-40B4-BE49-F238E27FC236}">
                <a16:creationId xmlns:a16="http://schemas.microsoft.com/office/drawing/2014/main" id="{4B12C951-7EC4-4EAE-8C38-204D129A81AF}"/>
              </a:ext>
            </a:extLst>
          </p:cNvPr>
          <p:cNvPicPr>
            <a:picLocks noChangeAspect="1"/>
          </p:cNvPicPr>
          <p:nvPr/>
        </p:nvPicPr>
        <p:blipFill>
          <a:blip r:embed="rId4"/>
          <a:stretch>
            <a:fillRect/>
          </a:stretch>
        </p:blipFill>
        <p:spPr>
          <a:xfrm>
            <a:off x="1000892" y="3413295"/>
            <a:ext cx="10059327" cy="1775614"/>
          </a:xfrm>
          <a:prstGeom prst="rect">
            <a:avLst/>
          </a:prstGeom>
        </p:spPr>
      </p:pic>
      <p:pic>
        <p:nvPicPr>
          <p:cNvPr id="11" name="Picture 10">
            <a:extLst>
              <a:ext uri="{FF2B5EF4-FFF2-40B4-BE49-F238E27FC236}">
                <a16:creationId xmlns:a16="http://schemas.microsoft.com/office/drawing/2014/main" id="{94781641-CDF6-4863-BC31-91E64856A888}"/>
              </a:ext>
            </a:extLst>
          </p:cNvPr>
          <p:cNvPicPr>
            <a:picLocks noChangeAspect="1"/>
          </p:cNvPicPr>
          <p:nvPr/>
        </p:nvPicPr>
        <p:blipFill>
          <a:blip r:embed="rId5"/>
          <a:stretch>
            <a:fillRect/>
          </a:stretch>
        </p:blipFill>
        <p:spPr>
          <a:xfrm>
            <a:off x="1000892" y="5170414"/>
            <a:ext cx="10059327" cy="273723"/>
          </a:xfrm>
          <a:prstGeom prst="rect">
            <a:avLst/>
          </a:prstGeom>
        </p:spPr>
      </p:pic>
    </p:spTree>
    <p:extLst>
      <p:ext uri="{BB962C8B-B14F-4D97-AF65-F5344CB8AC3E}">
        <p14:creationId xmlns:p14="http://schemas.microsoft.com/office/powerpoint/2010/main" val="999163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58</a:t>
            </a:fld>
            <a:endParaRPr lang="en-US" dirty="0"/>
          </a:p>
        </p:txBody>
      </p:sp>
      <p:sp>
        <p:nvSpPr>
          <p:cNvPr id="2" name="Title 1"/>
          <p:cNvSpPr>
            <a:spLocks noGrp="1"/>
          </p:cNvSpPr>
          <p:nvPr>
            <p:ph type="title"/>
          </p:nvPr>
        </p:nvSpPr>
        <p:spPr/>
        <p:txBody>
          <a:bodyPr>
            <a:normAutofit fontScale="90000"/>
          </a:bodyPr>
          <a:lstStyle/>
          <a:p>
            <a:r>
              <a:rPr lang="en-US" dirty="0"/>
              <a:t>Change 1099-R to Reflect Disability – Reached Employer Minimum Retirement Age</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TextBox 6"/>
          <p:cNvSpPr txBox="1"/>
          <p:nvPr/>
        </p:nvSpPr>
        <p:spPr>
          <a:xfrm>
            <a:off x="2046803" y="1283899"/>
            <a:ext cx="8771391" cy="830997"/>
          </a:xfrm>
          <a:prstGeom prst="rect">
            <a:avLst/>
          </a:prstGeom>
          <a:noFill/>
          <a:ln>
            <a:solidFill>
              <a:schemeClr val="tx1"/>
            </a:solidFill>
          </a:ln>
        </p:spPr>
        <p:txBody>
          <a:bodyPr wrap="square" rtlCol="0">
            <a:spAutoFit/>
          </a:bodyPr>
          <a:lstStyle/>
          <a:p>
            <a:r>
              <a:rPr lang="en-US" sz="2400" b="1" dirty="0">
                <a:solidFill>
                  <a:srgbClr val="FF0000"/>
                </a:solidFill>
              </a:rPr>
              <a:t>Change interest back to $2,600 first</a:t>
            </a:r>
          </a:p>
          <a:p>
            <a:r>
              <a:rPr lang="en-US" sz="2400" b="1" dirty="0">
                <a:solidFill>
                  <a:srgbClr val="FF0000"/>
                </a:solidFill>
              </a:rPr>
              <a:t>Uncheck 1099-R box “Check here to report on Form 1040, Line 1”</a:t>
            </a:r>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8" name="Date Placeholder 7">
            <a:extLst>
              <a:ext uri="{FF2B5EF4-FFF2-40B4-BE49-F238E27FC236}">
                <a16:creationId xmlns:a16="http://schemas.microsoft.com/office/drawing/2014/main" id="{8B7AE643-53B1-4201-A27C-F000ADC34304}"/>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EDAA3A02-43F3-4DA5-A424-019330ABEAA6}"/>
              </a:ext>
            </a:extLst>
          </p:cNvPr>
          <p:cNvPicPr>
            <a:picLocks noChangeAspect="1"/>
          </p:cNvPicPr>
          <p:nvPr/>
        </p:nvPicPr>
        <p:blipFill>
          <a:blip r:embed="rId3"/>
          <a:stretch>
            <a:fillRect/>
          </a:stretch>
        </p:blipFill>
        <p:spPr>
          <a:xfrm>
            <a:off x="1077846" y="2156472"/>
            <a:ext cx="10077450" cy="1577477"/>
          </a:xfrm>
          <a:prstGeom prst="rect">
            <a:avLst/>
          </a:prstGeom>
          <a:ln>
            <a:solidFill>
              <a:schemeClr val="tx1"/>
            </a:solidFill>
          </a:ln>
        </p:spPr>
      </p:pic>
      <p:pic>
        <p:nvPicPr>
          <p:cNvPr id="3" name="Picture 2">
            <a:extLst>
              <a:ext uri="{FF2B5EF4-FFF2-40B4-BE49-F238E27FC236}">
                <a16:creationId xmlns:a16="http://schemas.microsoft.com/office/drawing/2014/main" id="{00EA3AE1-8516-41E9-952F-F3FF9F41E2F4}"/>
              </a:ext>
            </a:extLst>
          </p:cNvPr>
          <p:cNvPicPr>
            <a:picLocks noChangeAspect="1"/>
          </p:cNvPicPr>
          <p:nvPr/>
        </p:nvPicPr>
        <p:blipFill>
          <a:blip r:embed="rId4"/>
          <a:stretch>
            <a:fillRect/>
          </a:stretch>
        </p:blipFill>
        <p:spPr>
          <a:xfrm>
            <a:off x="1077846" y="5265872"/>
            <a:ext cx="10077450" cy="1112616"/>
          </a:xfrm>
          <a:prstGeom prst="rect">
            <a:avLst/>
          </a:prstGeom>
        </p:spPr>
      </p:pic>
      <p:pic>
        <p:nvPicPr>
          <p:cNvPr id="10" name="Picture 9">
            <a:extLst>
              <a:ext uri="{FF2B5EF4-FFF2-40B4-BE49-F238E27FC236}">
                <a16:creationId xmlns:a16="http://schemas.microsoft.com/office/drawing/2014/main" id="{C8D52FE1-E7D7-4597-B4DA-283B9ADD0C6A}"/>
              </a:ext>
            </a:extLst>
          </p:cNvPr>
          <p:cNvPicPr>
            <a:picLocks noChangeAspect="1"/>
          </p:cNvPicPr>
          <p:nvPr/>
        </p:nvPicPr>
        <p:blipFill>
          <a:blip r:embed="rId5"/>
          <a:stretch>
            <a:fillRect/>
          </a:stretch>
        </p:blipFill>
        <p:spPr>
          <a:xfrm>
            <a:off x="1077846" y="3703191"/>
            <a:ext cx="10077450" cy="1798476"/>
          </a:xfrm>
          <a:prstGeom prst="rect">
            <a:avLst/>
          </a:prstGeom>
        </p:spPr>
      </p:pic>
    </p:spTree>
    <p:extLst>
      <p:ext uri="{BB962C8B-B14F-4D97-AF65-F5344CB8AC3E}">
        <p14:creationId xmlns:p14="http://schemas.microsoft.com/office/powerpoint/2010/main" val="341423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6EF043-0DC7-423F-996E-A446ABD76877}"/>
              </a:ext>
            </a:extLst>
          </p:cNvPr>
          <p:cNvSpPr>
            <a:spLocks noGrp="1"/>
          </p:cNvSpPr>
          <p:nvPr>
            <p:ph type="ftr" sz="quarter" idx="10"/>
          </p:nvPr>
        </p:nvSpPr>
        <p:spPr/>
        <p:txBody>
          <a:bodyPr/>
          <a:lstStyle/>
          <a:p>
            <a:r>
              <a:rPr lang="en-US"/>
              <a:t>NJ Retirement Income Exercises</a:t>
            </a:r>
            <a:endParaRPr lang="en-US" dirty="0"/>
          </a:p>
        </p:txBody>
      </p:sp>
      <p:sp>
        <p:nvSpPr>
          <p:cNvPr id="3" name="Slide Number Placeholder 2">
            <a:extLst>
              <a:ext uri="{FF2B5EF4-FFF2-40B4-BE49-F238E27FC236}">
                <a16:creationId xmlns:a16="http://schemas.microsoft.com/office/drawing/2014/main" id="{33B88824-C73D-4FD2-8A1A-247BA52DB5C4}"/>
              </a:ext>
            </a:extLst>
          </p:cNvPr>
          <p:cNvSpPr>
            <a:spLocks noGrp="1"/>
          </p:cNvSpPr>
          <p:nvPr>
            <p:ph type="sldNum" sz="quarter" idx="11"/>
          </p:nvPr>
        </p:nvSpPr>
        <p:spPr/>
        <p:txBody>
          <a:bodyPr/>
          <a:lstStyle/>
          <a:p>
            <a:fld id="{0D5AF39D-F6B7-4EB7-86A6-18194CFE1AF2}" type="slidenum">
              <a:rPr lang="en-US" smtClean="0"/>
              <a:t>59</a:t>
            </a:fld>
            <a:endParaRPr lang="en-US" dirty="0"/>
          </a:p>
        </p:txBody>
      </p:sp>
      <p:sp>
        <p:nvSpPr>
          <p:cNvPr id="4" name="Content Placeholder 3">
            <a:extLst>
              <a:ext uri="{FF2B5EF4-FFF2-40B4-BE49-F238E27FC236}">
                <a16:creationId xmlns:a16="http://schemas.microsoft.com/office/drawing/2014/main" id="{25A73ED0-99A7-4919-B936-3370AFBAA50B}"/>
              </a:ext>
            </a:extLst>
          </p:cNvPr>
          <p:cNvSpPr>
            <a:spLocks noGrp="1"/>
          </p:cNvSpPr>
          <p:nvPr>
            <p:ph sz="quarter" idx="12"/>
          </p:nvPr>
        </p:nvSpPr>
        <p:spPr>
          <a:xfrm>
            <a:off x="1295400" y="1375607"/>
            <a:ext cx="9753600" cy="4889697"/>
          </a:xfrm>
        </p:spPr>
        <p:txBody>
          <a:bodyPr>
            <a:normAutofit fontScale="77500" lnSpcReduction="20000"/>
          </a:bodyPr>
          <a:lstStyle/>
          <a:p>
            <a:r>
              <a:rPr lang="en-US" dirty="0"/>
              <a:t>Why does Jones have $0 tax liability now?  Why are all withholdings now a refund?</a:t>
            </a:r>
          </a:p>
          <a:p>
            <a:pPr lvl="1"/>
            <a:r>
              <a:rPr lang="en-US" b="1" dirty="0">
                <a:solidFill>
                  <a:srgbClr val="FF0000"/>
                </a:solidFill>
              </a:rPr>
              <a:t>Nonrefundable Child Tax Credit now zeroes out tax liability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Why doesn’t Jones get Additional Child Tax Credit?</a:t>
            </a:r>
          </a:p>
          <a:p>
            <a:pPr lvl="2"/>
            <a:r>
              <a:rPr lang="en-US" b="1" dirty="0">
                <a:solidFill>
                  <a:srgbClr val="FF0000"/>
                </a:solidFill>
              </a:rPr>
              <a:t>Needs at least $2,500 of earned income</a:t>
            </a:r>
          </a:p>
          <a:p>
            <a:pPr lvl="1"/>
            <a:endParaRPr lang="en-US" b="1" dirty="0">
              <a:solidFill>
                <a:srgbClr val="FF0000"/>
              </a:solidFill>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D87906DA-D784-474A-AE59-F764D6A6C0D8}"/>
              </a:ext>
            </a:extLst>
          </p:cNvPr>
          <p:cNvSpPr>
            <a:spLocks noGrp="1"/>
          </p:cNvSpPr>
          <p:nvPr>
            <p:ph type="title"/>
          </p:nvPr>
        </p:nvSpPr>
        <p:spPr/>
        <p:txBody>
          <a:bodyPr/>
          <a:lstStyle/>
          <a:p>
            <a:r>
              <a:rPr lang="en-US" dirty="0"/>
              <a:t>Federal 1040 – No Tax Liability</a:t>
            </a:r>
          </a:p>
        </p:txBody>
      </p:sp>
      <p:sp>
        <p:nvSpPr>
          <p:cNvPr id="6" name="Date Placeholder 5">
            <a:extLst>
              <a:ext uri="{FF2B5EF4-FFF2-40B4-BE49-F238E27FC236}">
                <a16:creationId xmlns:a16="http://schemas.microsoft.com/office/drawing/2014/main" id="{223B1A6D-508A-407D-8E87-12704867440F}"/>
              </a:ext>
            </a:extLst>
          </p:cNvPr>
          <p:cNvSpPr>
            <a:spLocks noGrp="1"/>
          </p:cNvSpPr>
          <p:nvPr>
            <p:ph type="dt" sz="half" idx="13"/>
          </p:nvPr>
        </p:nvSpPr>
        <p:spPr/>
        <p:txBody>
          <a:bodyPr/>
          <a:lstStyle/>
          <a:p>
            <a:r>
              <a:rPr lang="en-US"/>
              <a:t>12-15-2020 v1.1</a:t>
            </a:r>
            <a:endParaRPr lang="en-US" dirty="0"/>
          </a:p>
        </p:txBody>
      </p:sp>
      <p:pic>
        <p:nvPicPr>
          <p:cNvPr id="7" name="Picture 6">
            <a:extLst>
              <a:ext uri="{FF2B5EF4-FFF2-40B4-BE49-F238E27FC236}">
                <a16:creationId xmlns:a16="http://schemas.microsoft.com/office/drawing/2014/main" id="{6BE98841-CA99-4277-9DE4-FDF1AEE80DA9}"/>
              </a:ext>
            </a:extLst>
          </p:cNvPr>
          <p:cNvPicPr>
            <a:picLocks noChangeAspect="1"/>
          </p:cNvPicPr>
          <p:nvPr/>
        </p:nvPicPr>
        <p:blipFill>
          <a:blip r:embed="rId2"/>
          <a:stretch>
            <a:fillRect/>
          </a:stretch>
        </p:blipFill>
        <p:spPr>
          <a:xfrm>
            <a:off x="2448425" y="2743200"/>
            <a:ext cx="6988146" cy="264436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6376368D-0078-4ACD-B30F-EE5934BE906E}"/>
              </a:ext>
            </a:extLst>
          </p:cNvPr>
          <p:cNvCxnSpPr>
            <a:cxnSpLocks/>
          </p:cNvCxnSpPr>
          <p:nvPr/>
        </p:nvCxnSpPr>
        <p:spPr>
          <a:xfrm>
            <a:off x="7162800" y="3733800"/>
            <a:ext cx="177468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F8BDF83-F272-4E33-AE4B-220F1DB17925}"/>
              </a:ext>
            </a:extLst>
          </p:cNvPr>
          <p:cNvCxnSpPr>
            <a:cxnSpLocks/>
          </p:cNvCxnSpPr>
          <p:nvPr/>
        </p:nvCxnSpPr>
        <p:spPr>
          <a:xfrm>
            <a:off x="5715000" y="4343400"/>
            <a:ext cx="177468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ltLang="en-US" dirty="0"/>
              <a:t>Retirement Income Definitions</a:t>
            </a:r>
          </a:p>
        </p:txBody>
      </p:sp>
      <p:sp>
        <p:nvSpPr>
          <p:cNvPr id="471043" name="Rectangle 3"/>
          <p:cNvSpPr>
            <a:spLocks noGrp="1" noChangeArrowheads="1"/>
          </p:cNvSpPr>
          <p:nvPr>
            <p:ph idx="1"/>
          </p:nvPr>
        </p:nvSpPr>
        <p:spPr>
          <a:xfrm>
            <a:off x="1278833" y="1371599"/>
            <a:ext cx="9753600" cy="4724401"/>
          </a:xfrm>
        </p:spPr>
        <p:txBody>
          <a:bodyPr>
            <a:normAutofit fontScale="92500" lnSpcReduction="20000"/>
          </a:bodyPr>
          <a:lstStyle/>
          <a:p>
            <a:pPr>
              <a:lnSpc>
                <a:spcPct val="80000"/>
              </a:lnSpc>
            </a:pPr>
            <a:r>
              <a:rPr lang="en-US" altLang="en-US" sz="2800" dirty="0"/>
              <a:t> </a:t>
            </a:r>
            <a:r>
              <a:rPr lang="en-US" altLang="en-US" sz="2800" u="sng" dirty="0"/>
              <a:t>Pension</a:t>
            </a:r>
            <a:r>
              <a:rPr lang="en-US" altLang="en-US" sz="2800" dirty="0"/>
              <a:t> (including 457 plans):  </a:t>
            </a:r>
          </a:p>
          <a:p>
            <a:pPr lvl="1">
              <a:lnSpc>
                <a:spcPct val="80000"/>
              </a:lnSpc>
            </a:pPr>
            <a:r>
              <a:rPr lang="en-US" altLang="en-US" sz="2400" dirty="0"/>
              <a:t>Periodic payments made to employee (or survivor) after retirement from work </a:t>
            </a:r>
          </a:p>
          <a:p>
            <a:pPr>
              <a:lnSpc>
                <a:spcPct val="80000"/>
              </a:lnSpc>
            </a:pPr>
            <a:r>
              <a:rPr lang="en-US" altLang="en-US" sz="2800" dirty="0"/>
              <a:t> </a:t>
            </a:r>
            <a:r>
              <a:rPr lang="en-US" altLang="en-US" sz="2800" u="sng" dirty="0"/>
              <a:t>Annuity:</a:t>
            </a:r>
            <a:r>
              <a:rPr lang="en-US" altLang="en-US" sz="2800" dirty="0"/>
              <a:t>  </a:t>
            </a:r>
          </a:p>
          <a:p>
            <a:pPr lvl="1">
              <a:lnSpc>
                <a:spcPct val="80000"/>
              </a:lnSpc>
            </a:pPr>
            <a:r>
              <a:rPr lang="en-US" altLang="en-US" sz="2400" dirty="0"/>
              <a:t>Payments received by taxpayer under contract from insurance company, trust company or individual</a:t>
            </a:r>
          </a:p>
          <a:p>
            <a:pPr>
              <a:lnSpc>
                <a:spcPct val="80000"/>
              </a:lnSpc>
            </a:pPr>
            <a:r>
              <a:rPr lang="en-US" altLang="en-US" sz="2800" dirty="0"/>
              <a:t> </a:t>
            </a:r>
            <a:r>
              <a:rPr lang="en-US" altLang="en-US" sz="2800" u="sng" dirty="0"/>
              <a:t>IRA </a:t>
            </a:r>
            <a:r>
              <a:rPr lang="en-US" altLang="en-US" sz="2800" dirty="0"/>
              <a:t>(Individual Retirement Account):  </a:t>
            </a:r>
          </a:p>
          <a:p>
            <a:pPr lvl="1">
              <a:lnSpc>
                <a:spcPct val="80000"/>
              </a:lnSpc>
            </a:pPr>
            <a:r>
              <a:rPr lang="en-US" altLang="en-US" sz="2400" dirty="0"/>
              <a:t>Self-managed personal tax-deferred savings plan</a:t>
            </a:r>
            <a:endParaRPr lang="en-US" altLang="en-US" sz="2000" dirty="0">
              <a:solidFill>
                <a:schemeClr val="accent2"/>
              </a:solidFill>
            </a:endParaRPr>
          </a:p>
          <a:p>
            <a:pPr>
              <a:lnSpc>
                <a:spcPct val="80000"/>
              </a:lnSpc>
            </a:pPr>
            <a:r>
              <a:rPr lang="en-US" altLang="en-US" sz="2800" dirty="0"/>
              <a:t> </a:t>
            </a:r>
            <a:r>
              <a:rPr lang="en-US" altLang="en-US" sz="2800" u="sng" dirty="0"/>
              <a:t>401k</a:t>
            </a:r>
            <a:r>
              <a:rPr lang="en-US" altLang="en-US" sz="2800" dirty="0"/>
              <a:t>: </a:t>
            </a:r>
          </a:p>
          <a:p>
            <a:pPr lvl="1">
              <a:lnSpc>
                <a:spcPct val="80000"/>
              </a:lnSpc>
            </a:pPr>
            <a:r>
              <a:rPr lang="en-US" altLang="en-US" sz="2400" dirty="0"/>
              <a:t>Employer sponsored &amp; managed tax-deferred retirement savings plan </a:t>
            </a:r>
          </a:p>
          <a:p>
            <a:pPr>
              <a:lnSpc>
                <a:spcPct val="80000"/>
              </a:lnSpc>
            </a:pPr>
            <a:r>
              <a:rPr lang="en-US" altLang="en-US" sz="2800" dirty="0"/>
              <a:t> </a:t>
            </a:r>
            <a:r>
              <a:rPr lang="en-US" altLang="en-US" sz="2800" u="sng" dirty="0"/>
              <a:t>403b</a:t>
            </a:r>
            <a:r>
              <a:rPr lang="en-US" altLang="en-US" sz="2800" dirty="0"/>
              <a:t>: </a:t>
            </a:r>
          </a:p>
          <a:p>
            <a:pPr lvl="1">
              <a:lnSpc>
                <a:spcPct val="80000"/>
              </a:lnSpc>
            </a:pPr>
            <a:r>
              <a:rPr lang="en-US" altLang="en-US" sz="2400" dirty="0"/>
              <a:t>Retirement savings plan for public education, some non-profit, cooperative hospital service organizations, and self-employed ministers</a:t>
            </a:r>
            <a:endParaRPr lang="en-US" altLang="en-US" sz="2400" u="sng" dirty="0"/>
          </a:p>
          <a:p>
            <a:pPr>
              <a:lnSpc>
                <a:spcPct val="80000"/>
              </a:lnSpc>
            </a:pPr>
            <a:endParaRPr lang="en-US" altLang="en-US" sz="28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4F7D1132-E4CF-4B18-8AE4-31C3F662D84A}"/>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57634885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dirty="0"/>
              <a:t>Rollovers</a:t>
            </a:r>
          </a:p>
        </p:txBody>
      </p:sp>
      <p:sp>
        <p:nvSpPr>
          <p:cNvPr id="3" name="Content Placeholder 2"/>
          <p:cNvSpPr>
            <a:spLocks noGrp="1"/>
          </p:cNvSpPr>
          <p:nvPr>
            <p:ph idx="1"/>
          </p:nvPr>
        </p:nvSpPr>
        <p:spPr>
          <a:xfrm>
            <a:off x="1278833" y="1447800"/>
            <a:ext cx="9753600" cy="4572000"/>
          </a:xfrm>
        </p:spPr>
        <p:txBody>
          <a:bodyPr>
            <a:normAutofit fontScale="85000" lnSpcReduction="20000"/>
          </a:bodyPr>
          <a:lstStyle/>
          <a:p>
            <a:r>
              <a:rPr lang="en-US" dirty="0"/>
              <a:t>Money transferred from one tax-deferred account into another (e.g. – 401k to IRA or one IRA to another IRA)</a:t>
            </a:r>
          </a:p>
          <a:p>
            <a:r>
              <a:rPr lang="en-US" dirty="0"/>
              <a:t>Entries on tax documents and treatment in TaxSlayer depend upon circumstances of transfer</a:t>
            </a:r>
          </a:p>
          <a:p>
            <a:r>
              <a:rPr lang="en-US" dirty="0"/>
              <a:t>Counselor needs to fully understand what occurred</a:t>
            </a:r>
          </a:p>
          <a:p>
            <a:r>
              <a:rPr lang="en-US" dirty="0"/>
              <a:t>Three common scenarios we see</a:t>
            </a:r>
          </a:p>
          <a:p>
            <a:pPr lvl="1"/>
            <a:r>
              <a:rPr lang="en-US" dirty="0"/>
              <a:t>Direct IRA trustee-to-trustee transfer </a:t>
            </a:r>
          </a:p>
          <a:p>
            <a:pPr lvl="1"/>
            <a:r>
              <a:rPr lang="en-US" dirty="0"/>
              <a:t>Direct transfer from a qualified retirement plan like a 401k to an IRA (Taxpayer does not receive money)</a:t>
            </a:r>
          </a:p>
          <a:p>
            <a:pPr lvl="1"/>
            <a:r>
              <a:rPr lang="en-US" dirty="0"/>
              <a:t>60-day indirect rollover (Taxpayer receives money)</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60</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4" name="Date Placeholder 3">
            <a:extLst>
              <a:ext uri="{FF2B5EF4-FFF2-40B4-BE49-F238E27FC236}">
                <a16:creationId xmlns:a16="http://schemas.microsoft.com/office/drawing/2014/main" id="{F0F19649-E766-40E4-B0DD-3A578EABDD68}"/>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17252254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p:nvPr>
        </p:nvSpPr>
        <p:spPr/>
        <p:txBody>
          <a:bodyPr>
            <a:normAutofit/>
          </a:bodyPr>
          <a:lstStyle/>
          <a:p>
            <a:r>
              <a:rPr lang="en-US" altLang="en-US" dirty="0"/>
              <a:t>Direct IRA Trustee-to-Trustee Transfer</a:t>
            </a:r>
          </a:p>
        </p:txBody>
      </p:sp>
      <p:sp>
        <p:nvSpPr>
          <p:cNvPr id="524291" name="Content Placeholder 2"/>
          <p:cNvSpPr>
            <a:spLocks noGrp="1"/>
          </p:cNvSpPr>
          <p:nvPr>
            <p:ph idx="1"/>
          </p:nvPr>
        </p:nvSpPr>
        <p:spPr>
          <a:xfrm>
            <a:off x="1278833" y="1447800"/>
            <a:ext cx="9753600" cy="4817505"/>
          </a:xfrm>
        </p:spPr>
        <p:txBody>
          <a:bodyPr>
            <a:normAutofit fontScale="85000" lnSpcReduction="20000"/>
          </a:bodyPr>
          <a:lstStyle/>
          <a:p>
            <a:r>
              <a:rPr lang="en-US" altLang="en-US" dirty="0"/>
              <a:t>Transfer of assets from IRA under one trustee to IRA under a different trustee without taxpayer ever taking control of money</a:t>
            </a:r>
          </a:p>
          <a:p>
            <a:pPr lvl="1"/>
            <a:r>
              <a:rPr lang="en-US" altLang="en-US" dirty="0"/>
              <a:t> No limit on how many can be done in one year since not officially considered a rollover</a:t>
            </a:r>
          </a:p>
          <a:p>
            <a:r>
              <a:rPr lang="en-US" altLang="en-US" dirty="0"/>
              <a:t>Can be done electronically (receiving trustee requests from original trustee) or distribution check can be issued in name of receiving trustee (not in taxpayer’s name)</a:t>
            </a:r>
          </a:p>
          <a:p>
            <a:r>
              <a:rPr lang="en-US" altLang="en-US" dirty="0"/>
              <a:t>Not reported on 1099-R</a:t>
            </a:r>
          </a:p>
          <a:p>
            <a:r>
              <a:rPr lang="en-US" altLang="en-US" dirty="0"/>
              <a:t>Not a taxable event; nothing in TaxSlayer</a:t>
            </a:r>
          </a:p>
          <a:p>
            <a:r>
              <a:rPr lang="en-US" altLang="en-US" dirty="0"/>
              <a:t>Receiving trustee does not issue a Form 5498 to show how much was received</a:t>
            </a:r>
          </a:p>
        </p:txBody>
      </p:sp>
      <p:sp>
        <p:nvSpPr>
          <p:cNvPr id="4" name="Slide Number Placeholder 3"/>
          <p:cNvSpPr>
            <a:spLocks noGrp="1"/>
          </p:cNvSpPr>
          <p:nvPr>
            <p:ph type="sldNum" sz="quarter" idx="11"/>
          </p:nvPr>
        </p:nvSpPr>
        <p:spPr/>
        <p:txBody>
          <a:bodyPr/>
          <a:lstStyle/>
          <a:p>
            <a:fld id="{251E97C6-B5EA-4059-8D5E-F0990EFE7977}" type="slidenum">
              <a:rPr lang="en-US" smtClean="0"/>
              <a:pPr/>
              <a:t>61</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18FB255B-03D5-4FDE-9D7C-077F7B92154F}"/>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69849275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lstStyle/>
          <a:p>
            <a:r>
              <a:rPr lang="en-US" altLang="en-US" sz="3400" dirty="0"/>
              <a:t>Direct Transfer from a Qualified Retirement Plan to an IRA (Taxpayer Does Not Receive Money)</a:t>
            </a:r>
          </a:p>
        </p:txBody>
      </p:sp>
      <p:sp>
        <p:nvSpPr>
          <p:cNvPr id="526339" name="Content Placeholder 2"/>
          <p:cNvSpPr>
            <a:spLocks noGrp="1"/>
          </p:cNvSpPr>
          <p:nvPr>
            <p:ph idx="1"/>
          </p:nvPr>
        </p:nvSpPr>
        <p:spPr>
          <a:xfrm>
            <a:off x="1278833" y="1447799"/>
            <a:ext cx="9753600" cy="4817505"/>
          </a:xfrm>
        </p:spPr>
        <p:txBody>
          <a:bodyPr>
            <a:normAutofit/>
          </a:bodyPr>
          <a:lstStyle/>
          <a:p>
            <a:r>
              <a:rPr lang="en-US" altLang="en-US" sz="2800" dirty="0"/>
              <a:t>Transfer of assets from a qualified retirement plan (e.g. – 401k) into an IRA (or another qualified retirement plan) -  Taxpayer does not receive money</a:t>
            </a:r>
          </a:p>
          <a:p>
            <a:r>
              <a:rPr lang="en-US" altLang="en-US" sz="2800" dirty="0"/>
              <a:t>Reported on 1099-R with Code G in Box 7</a:t>
            </a:r>
          </a:p>
          <a:p>
            <a:r>
              <a:rPr lang="en-US" altLang="en-US" sz="2800" dirty="0"/>
              <a:t>TaxSlayer handles automatically</a:t>
            </a:r>
          </a:p>
          <a:p>
            <a:r>
              <a:rPr lang="en-US" altLang="en-US" dirty="0"/>
              <a:t>Form 5498 may be issued by receiving plan with amount received in Box 2</a:t>
            </a:r>
          </a:p>
          <a:p>
            <a:pPr lvl="1"/>
            <a:r>
              <a:rPr lang="en-US" altLang="en-US" sz="2400" dirty="0"/>
              <a:t> </a:t>
            </a:r>
            <a:r>
              <a:rPr lang="en-US" altLang="en-US" sz="2600" dirty="0"/>
              <a:t>Do nothing with Form 5498 in TaxSlayer</a:t>
            </a:r>
            <a:r>
              <a:rPr lang="en-US" altLang="en-US" sz="2800" dirty="0"/>
              <a:t> </a:t>
            </a:r>
          </a:p>
        </p:txBody>
      </p:sp>
      <p:sp>
        <p:nvSpPr>
          <p:cNvPr id="4" name="Slide Number Placeholder 3"/>
          <p:cNvSpPr>
            <a:spLocks noGrp="1"/>
          </p:cNvSpPr>
          <p:nvPr>
            <p:ph type="sldNum" sz="quarter" idx="11"/>
          </p:nvPr>
        </p:nvSpPr>
        <p:spPr/>
        <p:txBody>
          <a:bodyPr/>
          <a:lstStyle/>
          <a:p>
            <a:fld id="{251E97C6-B5EA-4059-8D5E-F0990EFE7977}" type="slidenum">
              <a:rPr lang="en-US" smtClean="0"/>
              <a:pPr/>
              <a:t>62</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970AC714-69A5-4D66-8BCC-C6013CBDC087}"/>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413916127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r>
              <a:rPr lang="en-US" altLang="en-US" dirty="0"/>
              <a:t>Indirect 60-Day IRA Rollover </a:t>
            </a:r>
            <a:br>
              <a:rPr lang="en-US" altLang="en-US" dirty="0"/>
            </a:br>
            <a:r>
              <a:rPr lang="en-US" altLang="en-US" dirty="0"/>
              <a:t>(Taxpayer Receives Money)</a:t>
            </a:r>
            <a:endParaRPr lang="en-US" altLang="en-US" sz="3200" dirty="0"/>
          </a:p>
        </p:txBody>
      </p:sp>
      <p:sp>
        <p:nvSpPr>
          <p:cNvPr id="528387" name="Content Placeholder 2"/>
          <p:cNvSpPr>
            <a:spLocks noGrp="1"/>
          </p:cNvSpPr>
          <p:nvPr>
            <p:ph idx="1"/>
          </p:nvPr>
        </p:nvSpPr>
        <p:spPr>
          <a:xfrm>
            <a:off x="1546090" y="1371601"/>
            <a:ext cx="9272104" cy="4953000"/>
          </a:xfrm>
        </p:spPr>
        <p:txBody>
          <a:bodyPr>
            <a:normAutofit fontScale="25000" lnSpcReduction="20000"/>
          </a:bodyPr>
          <a:lstStyle/>
          <a:p>
            <a:r>
              <a:rPr lang="en-US" altLang="en-US" sz="11200" dirty="0"/>
              <a:t>Assets in IRA are withdrawn via check made out to taxpayer; funds are re-deposited with another trustee </a:t>
            </a:r>
          </a:p>
          <a:p>
            <a:r>
              <a:rPr lang="en-US" altLang="en-US" sz="11200" dirty="0"/>
              <a:t>Original trustee reports distribution on 1099-R as a normal distribution (code 7) since it does not know what taxpayer will do with the money</a:t>
            </a:r>
          </a:p>
          <a:p>
            <a:r>
              <a:rPr lang="en-US" altLang="en-US" sz="11200" dirty="0"/>
              <a:t>If re-deposited in another IRA within 60 days, considered non-taxable</a:t>
            </a:r>
          </a:p>
          <a:p>
            <a:r>
              <a:rPr lang="en-US" altLang="en-US" sz="11200" dirty="0"/>
              <a:t>Can </a:t>
            </a:r>
            <a:r>
              <a:rPr lang="en-US" sz="11200" dirty="0"/>
              <a:t>make only one rollover from one IRA to another  or one Roth IRA to another Roth IRA in any 12-month period, regardless of the number of IRAs owned</a:t>
            </a:r>
          </a:p>
          <a:p>
            <a:pPr marL="557212" lvl="2" indent="-257175">
              <a:buSzPct val="90000"/>
            </a:pPr>
            <a:r>
              <a:rPr lang="en-US" sz="9600" dirty="0"/>
              <a:t>If more than one rollover, distributions after first become taxable.  May incur 10% early withdrawal penalty if under age 59 ½.  Out of scope for us  </a:t>
            </a:r>
          </a:p>
          <a:p>
            <a:endParaRPr lang="en-US" sz="12400" dirty="0"/>
          </a:p>
          <a:p>
            <a:pPr lvl="1"/>
            <a:endParaRPr lang="en-US" sz="12400" dirty="0"/>
          </a:p>
          <a:p>
            <a:pPr lvl="1"/>
            <a:endParaRPr lang="en-US" sz="2000" dirty="0"/>
          </a:p>
          <a:p>
            <a:endParaRPr lang="en-US" altLang="en-US" sz="24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63</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F88E5B14-64FC-46D9-A8B1-940966797197}"/>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39489728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r>
              <a:rPr lang="en-US" altLang="en-US" dirty="0"/>
              <a:t>Indirect 60-Day IRA Rollover </a:t>
            </a:r>
            <a:br>
              <a:rPr lang="en-US" altLang="en-US" dirty="0"/>
            </a:br>
            <a:r>
              <a:rPr lang="en-US" altLang="en-US" dirty="0"/>
              <a:t>(Taxpayer Receives Money)                                   </a:t>
            </a:r>
            <a:endParaRPr lang="en-US" altLang="en-US" sz="2000" b="0" dirty="0"/>
          </a:p>
        </p:txBody>
      </p:sp>
      <p:sp>
        <p:nvSpPr>
          <p:cNvPr id="528387" name="Content Placeholder 2"/>
          <p:cNvSpPr>
            <a:spLocks noGrp="1"/>
          </p:cNvSpPr>
          <p:nvPr>
            <p:ph idx="1"/>
          </p:nvPr>
        </p:nvSpPr>
        <p:spPr>
          <a:xfrm>
            <a:off x="1546090" y="1420813"/>
            <a:ext cx="9045710" cy="5239294"/>
          </a:xfrm>
        </p:spPr>
        <p:txBody>
          <a:bodyPr>
            <a:noAutofit/>
          </a:bodyPr>
          <a:lstStyle/>
          <a:p>
            <a:pPr lvl="1"/>
            <a:r>
              <a:rPr lang="en-US" sz="2400" dirty="0"/>
              <a:t> Limit does not apply to direct Trustee-to-Trustee transfers,  conversions from traditional to Roth IRAs, or transfers between IRAs and qualified retirement plans (or vice versa) </a:t>
            </a:r>
          </a:p>
          <a:p>
            <a:r>
              <a:rPr lang="en-US" altLang="en-US" sz="2400" dirty="0"/>
              <a:t> </a:t>
            </a:r>
            <a:r>
              <a:rPr lang="en-US" altLang="en-US" sz="2800" dirty="0"/>
              <a:t>Reported on 1099-R with Code 1 or 7 in Box 7</a:t>
            </a:r>
          </a:p>
          <a:p>
            <a:pPr lvl="1"/>
            <a:r>
              <a:rPr lang="en-US" altLang="en-US" sz="2400" dirty="0"/>
              <a:t> Enter 1099-R into TaxSlayer as usual</a:t>
            </a:r>
          </a:p>
          <a:p>
            <a:pPr lvl="1"/>
            <a:r>
              <a:rPr lang="en-US" altLang="en-US" sz="2400" dirty="0"/>
              <a:t> Enter taxable amount in Box 2a (amount not rolled over)</a:t>
            </a:r>
          </a:p>
          <a:p>
            <a:pPr lvl="1"/>
            <a:r>
              <a:rPr lang="en-US" altLang="en-US" sz="2400" dirty="0"/>
              <a:t> Check box that says, “</a:t>
            </a:r>
            <a:r>
              <a:rPr lang="en-US" sz="2400" dirty="0"/>
              <a:t>Check here if all/part of the distribution was rolled over, and enter the rollover amount”</a:t>
            </a:r>
          </a:p>
          <a:p>
            <a:pPr lvl="1"/>
            <a:r>
              <a:rPr lang="en-US" altLang="en-US" sz="2400" dirty="0"/>
              <a:t> Enter the amount rolled over.  TaxSlayer will not include  that amount on 1040 Line 4b as taxable</a:t>
            </a:r>
          </a:p>
        </p:txBody>
      </p:sp>
      <p:sp>
        <p:nvSpPr>
          <p:cNvPr id="4" name="Slide Number Placeholder 3"/>
          <p:cNvSpPr>
            <a:spLocks noGrp="1"/>
          </p:cNvSpPr>
          <p:nvPr>
            <p:ph type="sldNum" sz="quarter" idx="11"/>
          </p:nvPr>
        </p:nvSpPr>
        <p:spPr/>
        <p:txBody>
          <a:bodyPr/>
          <a:lstStyle/>
          <a:p>
            <a:fld id="{251E97C6-B5EA-4059-8D5E-F0990EFE7977}" type="slidenum">
              <a:rPr lang="en-US" smtClean="0"/>
              <a:pPr/>
              <a:t>64</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5B642D02-C0CC-4253-902B-5B19F15FD0D0}"/>
              </a:ext>
            </a:extLst>
          </p:cNvPr>
          <p:cNvSpPr>
            <a:spLocks noGrp="1"/>
          </p:cNvSpPr>
          <p:nvPr>
            <p:ph type="dt" sz="half" idx="10"/>
          </p:nvPr>
        </p:nvSpPr>
        <p:spPr/>
        <p:txBody>
          <a:bodyPr/>
          <a:lstStyle/>
          <a:p>
            <a:r>
              <a:rPr lang="en-US"/>
              <a:t>12-15-2020 v1.1</a:t>
            </a:r>
            <a:endParaRPr lang="en-US" dirty="0"/>
          </a:p>
        </p:txBody>
      </p:sp>
      <p:sp>
        <p:nvSpPr>
          <p:cNvPr id="5" name="TextBox 4">
            <a:extLst>
              <a:ext uri="{FF2B5EF4-FFF2-40B4-BE49-F238E27FC236}">
                <a16:creationId xmlns:a16="http://schemas.microsoft.com/office/drawing/2014/main" id="{78466CCC-2E5D-4C6C-AD93-203045627F91}"/>
              </a:ext>
            </a:extLst>
          </p:cNvPr>
          <p:cNvSpPr txBox="1"/>
          <p:nvPr/>
        </p:nvSpPr>
        <p:spPr>
          <a:xfrm>
            <a:off x="10105149" y="788493"/>
            <a:ext cx="704167" cy="338554"/>
          </a:xfrm>
          <a:prstGeom prst="rect">
            <a:avLst/>
          </a:prstGeom>
          <a:noFill/>
        </p:spPr>
        <p:txBody>
          <a:bodyPr wrap="none" rtlCol="0">
            <a:spAutoFit/>
          </a:bodyPr>
          <a:lstStyle/>
          <a:p>
            <a:r>
              <a:rPr lang="en-US" sz="1600" dirty="0">
                <a:solidFill>
                  <a:schemeClr val="bg1"/>
                </a:solidFill>
              </a:rPr>
              <a:t>cont’d</a:t>
            </a:r>
          </a:p>
        </p:txBody>
      </p:sp>
    </p:spTree>
    <p:extLst>
      <p:ext uri="{BB962C8B-B14F-4D97-AF65-F5344CB8AC3E}">
        <p14:creationId xmlns:p14="http://schemas.microsoft.com/office/powerpoint/2010/main" val="253530693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r>
              <a:rPr lang="en-US" altLang="en-US" dirty="0"/>
              <a:t>Indirect 60-Day IRA Rollover </a:t>
            </a:r>
            <a:br>
              <a:rPr lang="en-US" altLang="en-US" dirty="0"/>
            </a:br>
            <a:r>
              <a:rPr lang="en-US" altLang="en-US" dirty="0"/>
              <a:t>(Taxpayer Receives Money)</a:t>
            </a:r>
            <a:endParaRPr lang="en-US" altLang="en-US" sz="1800" b="0" dirty="0"/>
          </a:p>
        </p:txBody>
      </p:sp>
      <p:sp>
        <p:nvSpPr>
          <p:cNvPr id="528387" name="Content Placeholder 2"/>
          <p:cNvSpPr>
            <a:spLocks noGrp="1"/>
          </p:cNvSpPr>
          <p:nvPr>
            <p:ph idx="1"/>
          </p:nvPr>
        </p:nvSpPr>
        <p:spPr>
          <a:xfrm>
            <a:off x="1371599" y="1171835"/>
            <a:ext cx="9751391" cy="5093470"/>
          </a:xfrm>
        </p:spPr>
        <p:txBody>
          <a:bodyPr>
            <a:noAutofit/>
          </a:bodyPr>
          <a:lstStyle/>
          <a:p>
            <a:r>
              <a:rPr lang="en-US" altLang="en-US" dirty="0"/>
              <a:t>First, let’s try a rollover of the entire 1099-R amount</a:t>
            </a:r>
          </a:p>
          <a:p>
            <a:pPr lvl="1"/>
            <a:r>
              <a:rPr lang="en-US" altLang="en-US" dirty="0"/>
              <a:t>What do we enter in Box 2a?</a:t>
            </a:r>
          </a:p>
          <a:p>
            <a:pPr lvl="1"/>
            <a:r>
              <a:rPr lang="en-US" altLang="en-US" dirty="0"/>
              <a:t>How do we tell TaxSlayer that this is a rollover?</a:t>
            </a:r>
          </a:p>
          <a:p>
            <a:r>
              <a:rPr lang="en-US" altLang="en-US" dirty="0"/>
              <a:t>Now let’s try a scenario where half the distribution is rolled over and the other half is used to pay down credit card debt</a:t>
            </a:r>
          </a:p>
          <a:p>
            <a:pPr lvl="1"/>
            <a:r>
              <a:rPr lang="en-US" altLang="en-US" dirty="0"/>
              <a:t>What do we enter in Box 2a?</a:t>
            </a:r>
          </a:p>
          <a:p>
            <a:pPr lvl="1"/>
            <a:r>
              <a:rPr lang="en-US" altLang="en-US" dirty="0"/>
              <a:t>What is the rollover amount?</a:t>
            </a:r>
          </a:p>
          <a:p>
            <a:pPr lvl="1"/>
            <a:r>
              <a:rPr lang="en-US" altLang="en-US" dirty="0"/>
              <a:t>Why doesn’t the Federal refund change?</a:t>
            </a:r>
          </a:p>
        </p:txBody>
      </p:sp>
      <p:sp>
        <p:nvSpPr>
          <p:cNvPr id="4" name="Slide Number Placeholder 3"/>
          <p:cNvSpPr>
            <a:spLocks noGrp="1"/>
          </p:cNvSpPr>
          <p:nvPr>
            <p:ph type="sldNum" sz="quarter" idx="11"/>
          </p:nvPr>
        </p:nvSpPr>
        <p:spPr/>
        <p:txBody>
          <a:bodyPr/>
          <a:lstStyle/>
          <a:p>
            <a:fld id="{251E97C6-B5EA-4059-8D5E-F0990EFE7977}" type="slidenum">
              <a:rPr lang="en-US" smtClean="0"/>
              <a:pPr/>
              <a:t>65</a:t>
            </a:fld>
            <a:endParaRPr lang="en-US" dirty="0"/>
          </a:p>
        </p:txBody>
      </p:sp>
      <p:sp>
        <p:nvSpPr>
          <p:cNvPr id="7" name="TextBox 6" descr="NJ (cont'd)" title="NJ (cont'd)">
            <a:extLst>
              <a:ext uri="{FF2B5EF4-FFF2-40B4-BE49-F238E27FC236}">
                <a16:creationId xmlns:a16="http://schemas.microsoft.com/office/drawing/2014/main" id="{9A0EF17C-6E7D-44B5-9A85-A6EC9D7BA3DE}"/>
              </a:ext>
            </a:extLst>
          </p:cNvPr>
          <p:cNvSpPr txBox="1"/>
          <p:nvPr/>
        </p:nvSpPr>
        <p:spPr>
          <a:xfrm>
            <a:off x="10266425" y="797832"/>
            <a:ext cx="704167" cy="338554"/>
          </a:xfrm>
          <a:prstGeom prst="rect">
            <a:avLst/>
          </a:prstGeom>
          <a:noFill/>
        </p:spPr>
        <p:txBody>
          <a:bodyPr wrap="none" rtlCol="0">
            <a:spAutoFit/>
          </a:bodyPr>
          <a:lstStyle/>
          <a:p>
            <a:pPr algn="r"/>
            <a:r>
              <a:rPr lang="en-US" sz="1600" dirty="0">
                <a:solidFill>
                  <a:schemeClr val="bg1"/>
                </a:solidFill>
              </a:rPr>
              <a:t>cont’d</a:t>
            </a:r>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FD3A5A25-7CDD-4551-BC9D-EA075F470200}"/>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45175167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66</a:t>
            </a:fld>
            <a:endParaRPr lang="en-US" dirty="0"/>
          </a:p>
        </p:txBody>
      </p:sp>
      <p:sp>
        <p:nvSpPr>
          <p:cNvPr id="2" name="Title 1"/>
          <p:cNvSpPr>
            <a:spLocks noGrp="1"/>
          </p:cNvSpPr>
          <p:nvPr>
            <p:ph type="title"/>
          </p:nvPr>
        </p:nvSpPr>
        <p:spPr>
          <a:xfrm>
            <a:off x="1066803" y="28835"/>
            <a:ext cx="9905997" cy="1143000"/>
          </a:xfrm>
        </p:spPr>
        <p:txBody>
          <a:bodyPr>
            <a:normAutofit fontScale="90000"/>
          </a:bodyPr>
          <a:lstStyle/>
          <a:p>
            <a:r>
              <a:rPr lang="en-US" dirty="0"/>
              <a:t>Results – Rollover of Entire or Partial Distribution – Box 7 = Code 7</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53C0DD15-999A-4898-9E55-EF7081E5D69B}"/>
              </a:ext>
            </a:extLst>
          </p:cNvPr>
          <p:cNvSpPr>
            <a:spLocks noGrp="1"/>
          </p:cNvSpPr>
          <p:nvPr>
            <p:ph type="dt" sz="half" idx="10"/>
          </p:nvPr>
        </p:nvSpPr>
        <p:spPr/>
        <p:txBody>
          <a:bodyPr/>
          <a:lstStyle/>
          <a:p>
            <a:r>
              <a:rPr lang="en-US"/>
              <a:t>12-15-2020 v1.1</a:t>
            </a:r>
            <a:endParaRPr lang="en-US" dirty="0"/>
          </a:p>
        </p:txBody>
      </p:sp>
      <p:pic>
        <p:nvPicPr>
          <p:cNvPr id="8" name="Picture 7">
            <a:extLst>
              <a:ext uri="{FF2B5EF4-FFF2-40B4-BE49-F238E27FC236}">
                <a16:creationId xmlns:a16="http://schemas.microsoft.com/office/drawing/2014/main" id="{D61AE949-0DC1-4427-A43F-CDC11FAC2C1C}"/>
              </a:ext>
            </a:extLst>
          </p:cNvPr>
          <p:cNvPicPr>
            <a:picLocks noChangeAspect="1"/>
          </p:cNvPicPr>
          <p:nvPr/>
        </p:nvPicPr>
        <p:blipFill>
          <a:blip r:embed="rId3"/>
          <a:stretch>
            <a:fillRect/>
          </a:stretch>
        </p:blipFill>
        <p:spPr>
          <a:xfrm>
            <a:off x="1077846" y="1912157"/>
            <a:ext cx="10061640" cy="1501270"/>
          </a:xfrm>
          <a:prstGeom prst="rect">
            <a:avLst/>
          </a:prstGeom>
          <a:ln>
            <a:solidFill>
              <a:schemeClr val="tx1"/>
            </a:solidFill>
          </a:ln>
        </p:spPr>
      </p:pic>
      <p:pic>
        <p:nvPicPr>
          <p:cNvPr id="10" name="Picture 9">
            <a:extLst>
              <a:ext uri="{FF2B5EF4-FFF2-40B4-BE49-F238E27FC236}">
                <a16:creationId xmlns:a16="http://schemas.microsoft.com/office/drawing/2014/main" id="{2D9275A2-7535-4F5E-9A47-CF600B5CCCA4}"/>
              </a:ext>
            </a:extLst>
          </p:cNvPr>
          <p:cNvPicPr>
            <a:picLocks noChangeAspect="1"/>
          </p:cNvPicPr>
          <p:nvPr/>
        </p:nvPicPr>
        <p:blipFill>
          <a:blip r:embed="rId4"/>
          <a:stretch>
            <a:fillRect/>
          </a:stretch>
        </p:blipFill>
        <p:spPr>
          <a:xfrm>
            <a:off x="1066803" y="3413427"/>
            <a:ext cx="10072683" cy="2042337"/>
          </a:xfrm>
          <a:prstGeom prst="rect">
            <a:avLst/>
          </a:prstGeom>
        </p:spPr>
      </p:pic>
      <p:sp>
        <p:nvSpPr>
          <p:cNvPr id="11" name="TextBox 10">
            <a:extLst>
              <a:ext uri="{FF2B5EF4-FFF2-40B4-BE49-F238E27FC236}">
                <a16:creationId xmlns:a16="http://schemas.microsoft.com/office/drawing/2014/main" id="{C67BFA5A-8FA0-41C0-B3DC-42F69611B53F}"/>
              </a:ext>
            </a:extLst>
          </p:cNvPr>
          <p:cNvSpPr txBox="1"/>
          <p:nvPr/>
        </p:nvSpPr>
        <p:spPr>
          <a:xfrm>
            <a:off x="3476488" y="5655019"/>
            <a:ext cx="5391476" cy="369332"/>
          </a:xfrm>
          <a:prstGeom prst="rect">
            <a:avLst/>
          </a:prstGeom>
          <a:noFill/>
        </p:spPr>
        <p:txBody>
          <a:bodyPr wrap="none" rtlCol="0">
            <a:spAutoFit/>
          </a:bodyPr>
          <a:lstStyle/>
          <a:p>
            <a:r>
              <a:rPr lang="en-US" dirty="0"/>
              <a:t>Note:  Ignore early distribution penalty for this example</a:t>
            </a:r>
          </a:p>
        </p:txBody>
      </p:sp>
    </p:spTree>
    <p:extLst>
      <p:ext uri="{BB962C8B-B14F-4D97-AF65-F5344CB8AC3E}">
        <p14:creationId xmlns:p14="http://schemas.microsoft.com/office/powerpoint/2010/main" val="1611589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67</a:t>
            </a:fld>
            <a:endParaRPr lang="en-US" dirty="0"/>
          </a:p>
        </p:txBody>
      </p:sp>
      <p:sp>
        <p:nvSpPr>
          <p:cNvPr id="3" name="Content Placeholder 2"/>
          <p:cNvSpPr>
            <a:spLocks noGrp="1"/>
          </p:cNvSpPr>
          <p:nvPr>
            <p:ph type="body" sz="quarter" idx="12"/>
          </p:nvPr>
        </p:nvSpPr>
        <p:spPr>
          <a:xfrm>
            <a:off x="1066803" y="1371600"/>
            <a:ext cx="9965630" cy="4413193"/>
          </a:xfrm>
        </p:spPr>
        <p:txBody>
          <a:bodyPr>
            <a:normAutofit fontScale="85000" lnSpcReduction="20000"/>
          </a:bodyPr>
          <a:lstStyle/>
          <a:p>
            <a:r>
              <a:rPr lang="en-US" dirty="0"/>
              <a:t>Employee who made Federal after-tax contributions to a pension</a:t>
            </a:r>
          </a:p>
          <a:p>
            <a:pPr lvl="1"/>
            <a:r>
              <a:rPr lang="en-US" dirty="0"/>
              <a:t>Contribution amount will be shown in 1099-R Box 9b</a:t>
            </a:r>
          </a:p>
          <a:p>
            <a:r>
              <a:rPr lang="en-US" dirty="0"/>
              <a:t>Upon distribution:</a:t>
            </a:r>
          </a:p>
          <a:p>
            <a:pPr lvl="1"/>
            <a:r>
              <a:rPr lang="en-US" dirty="0"/>
              <a:t>The portion of the distribution relating to the employee’s contributions has already been taxed and can be excluded from taxable income </a:t>
            </a:r>
          </a:p>
          <a:p>
            <a:pPr lvl="1"/>
            <a:r>
              <a:rPr lang="en-US" dirty="0"/>
              <a:t>The portion relating to employer’s contributions or earnings has not been taxed yet</a:t>
            </a:r>
          </a:p>
          <a:p>
            <a:pPr lvl="1"/>
            <a:r>
              <a:rPr lang="en-US" dirty="0"/>
              <a:t>Amount to exclude from taxable income is calculated based on amount of employee contributions and average life expectancy as of age when pension payments started</a:t>
            </a:r>
          </a:p>
          <a:p>
            <a:pPr lvl="2"/>
            <a:r>
              <a:rPr lang="en-US" dirty="0"/>
              <a:t>If Joint and Survivor Annuity, combined ages of taxpayer and spouse are used</a:t>
            </a:r>
          </a:p>
          <a:p>
            <a:pPr lvl="1"/>
            <a:endParaRPr lang="en-US" dirty="0"/>
          </a:p>
        </p:txBody>
      </p:sp>
      <p:sp>
        <p:nvSpPr>
          <p:cNvPr id="2" name="Title 1"/>
          <p:cNvSpPr>
            <a:spLocks noGrp="1"/>
          </p:cNvSpPr>
          <p:nvPr>
            <p:ph type="title"/>
          </p:nvPr>
        </p:nvSpPr>
        <p:spPr/>
        <p:txBody>
          <a:bodyPr>
            <a:normAutofit fontScale="90000"/>
          </a:bodyPr>
          <a:lstStyle/>
          <a:p>
            <a:r>
              <a:rPr lang="en-US" altLang="en-US" dirty="0"/>
              <a:t>Employee Federal After-Tax Contributions to Pension </a:t>
            </a:r>
            <a:endParaRPr lang="en-US" dirty="0"/>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79C80C9E-015B-4BCD-A1D9-A66F2FC5ED67}"/>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205472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68</a:t>
            </a:fld>
            <a:endParaRPr lang="en-US" dirty="0"/>
          </a:p>
        </p:txBody>
      </p:sp>
      <p:sp>
        <p:nvSpPr>
          <p:cNvPr id="3" name="Content Placeholder 2"/>
          <p:cNvSpPr>
            <a:spLocks noGrp="1"/>
          </p:cNvSpPr>
          <p:nvPr>
            <p:ph type="body" sz="quarter" idx="12"/>
          </p:nvPr>
        </p:nvSpPr>
        <p:spPr>
          <a:xfrm>
            <a:off x="1278833" y="1371600"/>
            <a:ext cx="9753600" cy="4413193"/>
          </a:xfrm>
        </p:spPr>
        <p:txBody>
          <a:bodyPr>
            <a:normAutofit lnSpcReduction="10000"/>
          </a:bodyPr>
          <a:lstStyle/>
          <a:p>
            <a:r>
              <a:rPr lang="en-US" dirty="0"/>
              <a:t>Payer may calculate the excludable part of the distribution and subtract it from the gross amount in Box 1</a:t>
            </a:r>
          </a:p>
          <a:p>
            <a:pPr lvl="1"/>
            <a:r>
              <a:rPr lang="en-US" dirty="0"/>
              <a:t>Box 2a will show the remaining taxable amount of the distribution</a:t>
            </a:r>
          </a:p>
          <a:p>
            <a:pPr lvl="1"/>
            <a:r>
              <a:rPr lang="en-US" dirty="0"/>
              <a:t>Box 5 will frequently show the current year’s excludable amount </a:t>
            </a:r>
          </a:p>
          <a:p>
            <a:pPr lvl="2"/>
            <a:r>
              <a:rPr lang="en-US" dirty="0"/>
              <a:t>Difference between Box 1 and 2a </a:t>
            </a:r>
          </a:p>
          <a:p>
            <a:pPr lvl="1"/>
            <a:r>
              <a:rPr lang="en-US" dirty="0"/>
              <a:t>In this situation, just enter 1099-R as is </a:t>
            </a:r>
          </a:p>
          <a:p>
            <a:pPr lvl="1"/>
            <a:endParaRPr lang="en-US" dirty="0"/>
          </a:p>
          <a:p>
            <a:pPr lvl="1"/>
            <a:endParaRPr lang="en-US" dirty="0"/>
          </a:p>
          <a:p>
            <a:pPr lvl="1"/>
            <a:endParaRPr lang="en-US" dirty="0"/>
          </a:p>
        </p:txBody>
      </p:sp>
      <p:sp>
        <p:nvSpPr>
          <p:cNvPr id="2" name="Title 1"/>
          <p:cNvSpPr>
            <a:spLocks noGrp="1"/>
          </p:cNvSpPr>
          <p:nvPr>
            <p:ph type="title"/>
          </p:nvPr>
        </p:nvSpPr>
        <p:spPr>
          <a:xfrm>
            <a:off x="1066803" y="28835"/>
            <a:ext cx="10515597" cy="1143000"/>
          </a:xfrm>
        </p:spPr>
        <p:txBody>
          <a:bodyPr>
            <a:normAutofit fontScale="90000"/>
          </a:bodyPr>
          <a:lstStyle/>
          <a:p>
            <a:r>
              <a:rPr lang="en-US" altLang="en-US" dirty="0"/>
              <a:t>Employee Federal After-Tax Contributions to Pension - Taxable Amount of Distribution Given on 1099-R</a:t>
            </a:r>
            <a:endParaRPr lang="en-US" dirty="0"/>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E18E91FC-0996-4042-9415-C0B129F0C2B2}"/>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2277370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0295C4-B12D-44C4-A596-693C0CFAF028}"/>
              </a:ext>
            </a:extLst>
          </p:cNvPr>
          <p:cNvPicPr>
            <a:picLocks noChangeAspect="1"/>
          </p:cNvPicPr>
          <p:nvPr/>
        </p:nvPicPr>
        <p:blipFill>
          <a:blip r:embed="rId3"/>
          <a:stretch>
            <a:fillRect/>
          </a:stretch>
        </p:blipFill>
        <p:spPr>
          <a:xfrm>
            <a:off x="2514600" y="1255692"/>
            <a:ext cx="7513971" cy="4922947"/>
          </a:xfrm>
          <a:prstGeom prst="rect">
            <a:avLst/>
          </a:prstGeom>
        </p:spPr>
      </p:pic>
      <p:sp>
        <p:nvSpPr>
          <p:cNvPr id="6" name="Date Placeholder 5">
            <a:extLst>
              <a:ext uri="{FF2B5EF4-FFF2-40B4-BE49-F238E27FC236}">
                <a16:creationId xmlns:a16="http://schemas.microsoft.com/office/drawing/2014/main" id="{FD23C154-E76E-46EF-8A3B-E5B67FC8F840}"/>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69</a:t>
            </a:fld>
            <a:endParaRPr lang="en-US" dirty="0"/>
          </a:p>
        </p:txBody>
      </p:sp>
      <p:sp>
        <p:nvSpPr>
          <p:cNvPr id="11" name="Title 10">
            <a:extLst>
              <a:ext uri="{FF2B5EF4-FFF2-40B4-BE49-F238E27FC236}">
                <a16:creationId xmlns:a16="http://schemas.microsoft.com/office/drawing/2014/main" id="{6DF04776-D45D-449B-AA1B-1EE653A2179D}"/>
              </a:ext>
            </a:extLst>
          </p:cNvPr>
          <p:cNvSpPr>
            <a:spLocks noGrp="1"/>
          </p:cNvSpPr>
          <p:nvPr>
            <p:ph type="title"/>
          </p:nvPr>
        </p:nvSpPr>
        <p:spPr>
          <a:xfrm>
            <a:off x="972231" y="26028"/>
            <a:ext cx="10744197" cy="1143000"/>
          </a:xfrm>
        </p:spPr>
        <p:txBody>
          <a:bodyPr>
            <a:noAutofit/>
          </a:bodyPr>
          <a:lstStyle/>
          <a:p>
            <a:r>
              <a:rPr lang="en-US" sz="3200" b="0" dirty="0"/>
              <a:t>Change 1099-R to Reflect </a:t>
            </a:r>
            <a:r>
              <a:rPr lang="en-US" altLang="en-US" sz="3200" b="0" dirty="0"/>
              <a:t>Employee Federal After-Tax Contribu- tions to Pension - Taxable Amount of Distribution Given </a:t>
            </a:r>
            <a:endParaRPr lang="en-US" sz="3200" dirty="0"/>
          </a:p>
        </p:txBody>
      </p:sp>
      <p:cxnSp>
        <p:nvCxnSpPr>
          <p:cNvPr id="5" name="Straight Arrow Connector 4"/>
          <p:cNvCxnSpPr>
            <a:cxnSpLocks/>
          </p:cNvCxnSpPr>
          <p:nvPr/>
        </p:nvCxnSpPr>
        <p:spPr>
          <a:xfrm>
            <a:off x="4953000" y="3685571"/>
            <a:ext cx="1391330" cy="1"/>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164" y="3300850"/>
            <a:ext cx="1886991" cy="769441"/>
          </a:xfrm>
          <a:prstGeom prst="rect">
            <a:avLst/>
          </a:prstGeom>
          <a:noFill/>
          <a:ln w="28575">
            <a:solidFill>
              <a:srgbClr val="FF0000"/>
            </a:solidFill>
          </a:ln>
        </p:spPr>
        <p:txBody>
          <a:bodyPr wrap="none" rtlCol="0">
            <a:spAutoFit/>
          </a:bodyPr>
          <a:lstStyle/>
          <a:p>
            <a:r>
              <a:rPr lang="en-US" sz="2200" b="1" dirty="0">
                <a:solidFill>
                  <a:srgbClr val="FF0000"/>
                </a:solidFill>
              </a:rPr>
              <a:t>Box 1 - Box 2a </a:t>
            </a:r>
          </a:p>
          <a:p>
            <a:r>
              <a:rPr lang="en-US" sz="2200" b="1" dirty="0">
                <a:solidFill>
                  <a:srgbClr val="FF0000"/>
                </a:solidFill>
              </a:rPr>
              <a:t>= Box 5</a:t>
            </a:r>
          </a:p>
        </p:txBody>
      </p:sp>
      <p:cxnSp>
        <p:nvCxnSpPr>
          <p:cNvPr id="9" name="Straight Arrow Connector 8"/>
          <p:cNvCxnSpPr>
            <a:cxnSpLocks/>
          </p:cNvCxnSpPr>
          <p:nvPr/>
        </p:nvCxnSpPr>
        <p:spPr>
          <a:xfrm>
            <a:off x="6344330" y="4876800"/>
            <a:ext cx="1349721"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4648200" y="2119931"/>
            <a:ext cx="1344545"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4357760-EE94-451D-9682-1CE46BA04D9A}"/>
              </a:ext>
            </a:extLst>
          </p:cNvPr>
          <p:cNvCxnSpPr>
            <a:cxnSpLocks/>
          </p:cNvCxnSpPr>
          <p:nvPr/>
        </p:nvCxnSpPr>
        <p:spPr>
          <a:xfrm>
            <a:off x="4648200" y="1752600"/>
            <a:ext cx="1344545"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FE5F89-2B41-493D-8B05-5FC1F99B3973}"/>
              </a:ext>
            </a:extLst>
          </p:cNvPr>
          <p:cNvSpPr txBox="1"/>
          <p:nvPr/>
        </p:nvSpPr>
        <p:spPr>
          <a:xfrm>
            <a:off x="381000" y="1676400"/>
            <a:ext cx="1739579" cy="923330"/>
          </a:xfrm>
          <a:prstGeom prst="rect">
            <a:avLst/>
          </a:prstGeom>
          <a:noFill/>
          <a:ln w="28575">
            <a:solidFill>
              <a:srgbClr val="FF0000"/>
            </a:solidFill>
          </a:ln>
        </p:spPr>
        <p:txBody>
          <a:bodyPr wrap="none" rtlCol="0">
            <a:spAutoFit/>
          </a:bodyPr>
          <a:lstStyle/>
          <a:p>
            <a:r>
              <a:rPr lang="en-US" b="1" dirty="0">
                <a:solidFill>
                  <a:srgbClr val="FF0000"/>
                </a:solidFill>
              </a:rPr>
              <a:t>Delete rollover </a:t>
            </a:r>
          </a:p>
          <a:p>
            <a:r>
              <a:rPr lang="en-US" b="1" dirty="0">
                <a:solidFill>
                  <a:srgbClr val="FF0000"/>
                </a:solidFill>
              </a:rPr>
              <a:t>check mark and </a:t>
            </a:r>
          </a:p>
          <a:p>
            <a:r>
              <a:rPr lang="en-US" b="1" dirty="0">
                <a:solidFill>
                  <a:srgbClr val="FF0000"/>
                </a:solidFill>
              </a:rPr>
              <a:t>amount</a:t>
            </a:r>
          </a:p>
        </p:txBody>
      </p:sp>
      <p:cxnSp>
        <p:nvCxnSpPr>
          <p:cNvPr id="14" name="Straight Arrow Connector 13">
            <a:extLst>
              <a:ext uri="{FF2B5EF4-FFF2-40B4-BE49-F238E27FC236}">
                <a16:creationId xmlns:a16="http://schemas.microsoft.com/office/drawing/2014/main" id="{2AFADB8E-2D27-41A8-8127-A5CE4D724287}"/>
              </a:ext>
            </a:extLst>
          </p:cNvPr>
          <p:cNvCxnSpPr>
            <a:cxnSpLocks/>
          </p:cNvCxnSpPr>
          <p:nvPr/>
        </p:nvCxnSpPr>
        <p:spPr>
          <a:xfrm>
            <a:off x="6400800" y="2514600"/>
            <a:ext cx="177468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10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ltLang="en-US" sz="3800" dirty="0"/>
              <a:t>IRAs – Individual Retirement Accounts</a:t>
            </a:r>
          </a:p>
        </p:txBody>
      </p:sp>
      <p:sp>
        <p:nvSpPr>
          <p:cNvPr id="473091" name="Rectangle 3"/>
          <p:cNvSpPr>
            <a:spLocks noGrp="1" noChangeArrowheads="1"/>
          </p:cNvSpPr>
          <p:nvPr>
            <p:ph idx="1"/>
          </p:nvPr>
        </p:nvSpPr>
        <p:spPr>
          <a:xfrm>
            <a:off x="1546090" y="1524000"/>
            <a:ext cx="9655310" cy="4800600"/>
          </a:xfrm>
        </p:spPr>
        <p:txBody>
          <a:bodyPr>
            <a:normAutofit lnSpcReduction="10000"/>
          </a:bodyPr>
          <a:lstStyle/>
          <a:p>
            <a:r>
              <a:rPr lang="en-US" altLang="en-US" sz="3000" dirty="0"/>
              <a:t>Different types of IRAs</a:t>
            </a:r>
          </a:p>
          <a:p>
            <a:pPr lvl="1"/>
            <a:r>
              <a:rPr lang="en-US" altLang="en-US" sz="3000" dirty="0"/>
              <a:t>Traditional IRA</a:t>
            </a:r>
            <a:endParaRPr lang="en-US" altLang="en-US" sz="2600" dirty="0"/>
          </a:p>
          <a:p>
            <a:pPr marL="1187450" lvl="2" indent="-273050">
              <a:buFont typeface="Wingdings" panose="05000000000000000000" pitchFamily="2" charset="2"/>
              <a:buChar char="§"/>
            </a:pPr>
            <a:r>
              <a:rPr lang="en-US" altLang="en-US" sz="2600" dirty="0"/>
              <a:t>IRA with deductible contributions</a:t>
            </a:r>
          </a:p>
          <a:p>
            <a:pPr marL="1187450" lvl="2" indent="-273050">
              <a:buFont typeface="Wingdings" panose="05000000000000000000" pitchFamily="2" charset="2"/>
              <a:buChar char="§"/>
            </a:pPr>
            <a:r>
              <a:rPr lang="en-US" altLang="en-US" sz="2600" dirty="0"/>
              <a:t>IRA with non-deductible contributions</a:t>
            </a:r>
          </a:p>
          <a:p>
            <a:pPr lvl="1"/>
            <a:r>
              <a:rPr lang="en-US" altLang="en-US" sz="3000" dirty="0"/>
              <a:t>Roth IRA</a:t>
            </a:r>
          </a:p>
          <a:p>
            <a:pPr lvl="1"/>
            <a:r>
              <a:rPr lang="en-US" altLang="en-US" sz="3000" dirty="0"/>
              <a:t>Simple IRA (Savings Incentive Match Plans for Employees)   </a:t>
            </a:r>
            <a:r>
              <a:rPr lang="en-US" altLang="en-US" sz="3000" dirty="0">
                <a:solidFill>
                  <a:srgbClr val="FF0000"/>
                </a:solidFill>
              </a:rPr>
              <a:t>Out of Scope when contributions are made</a:t>
            </a:r>
            <a:endParaRPr lang="en-US" altLang="en-US" sz="3000" dirty="0"/>
          </a:p>
          <a:p>
            <a:pPr lvl="1"/>
            <a:r>
              <a:rPr lang="en-US" altLang="en-US" sz="3000" dirty="0"/>
              <a:t>SEP IRA (Simplified Employee Pension) </a:t>
            </a:r>
            <a:r>
              <a:rPr lang="en-US" altLang="en-US" sz="3000" dirty="0">
                <a:solidFill>
                  <a:srgbClr val="FF0000"/>
                </a:solidFill>
              </a:rPr>
              <a:t>Out of Scope when contributions are made </a:t>
            </a:r>
          </a:p>
          <a:p>
            <a:pPr lvl="1">
              <a:buFont typeface="Wingdings" panose="05000000000000000000" pitchFamily="2" charset="2"/>
              <a:buNone/>
            </a:pPr>
            <a:endParaRPr lang="en-US" alt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62E20B67-FBD4-49C9-9FEF-CF34CFB88FC7}"/>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228937261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70</a:t>
            </a:fld>
            <a:endParaRPr lang="en-US" dirty="0"/>
          </a:p>
        </p:txBody>
      </p:sp>
      <p:sp>
        <p:nvSpPr>
          <p:cNvPr id="3" name="Content Placeholder 2"/>
          <p:cNvSpPr>
            <a:spLocks noGrp="1"/>
          </p:cNvSpPr>
          <p:nvPr>
            <p:ph type="body" sz="quarter" idx="12"/>
          </p:nvPr>
        </p:nvSpPr>
        <p:spPr>
          <a:xfrm>
            <a:off x="1278833" y="1371600"/>
            <a:ext cx="9753600" cy="4413193"/>
          </a:xfrm>
        </p:spPr>
        <p:txBody>
          <a:bodyPr>
            <a:normAutofit/>
          </a:bodyPr>
          <a:lstStyle/>
          <a:p>
            <a:r>
              <a:rPr lang="en-US" dirty="0"/>
              <a:t>If payer does not show taxable amount in Box 2a, counselor must calculate how much is excludable </a:t>
            </a:r>
          </a:p>
          <a:p>
            <a:pPr lvl="1"/>
            <a:r>
              <a:rPr lang="en-US" dirty="0"/>
              <a:t>Box 9b shows total amount of employee Federal after-tax contributions to use in this calculation</a:t>
            </a:r>
          </a:p>
          <a:p>
            <a:r>
              <a:rPr lang="en-US" dirty="0"/>
              <a:t>Use </a:t>
            </a:r>
            <a:r>
              <a:rPr lang="en-US" b="1" dirty="0"/>
              <a:t>Bogart Annuity Calculator link </a:t>
            </a:r>
            <a:r>
              <a:rPr lang="en-US" dirty="0"/>
              <a:t>on TaxPre4Free.org Preparer page to calculate excludable amount</a:t>
            </a:r>
          </a:p>
        </p:txBody>
      </p:sp>
      <p:sp>
        <p:nvSpPr>
          <p:cNvPr id="2" name="Title 1"/>
          <p:cNvSpPr>
            <a:spLocks noGrp="1"/>
          </p:cNvSpPr>
          <p:nvPr>
            <p:ph type="title"/>
          </p:nvPr>
        </p:nvSpPr>
        <p:spPr>
          <a:xfrm>
            <a:off x="1066803" y="28835"/>
            <a:ext cx="10515597" cy="1143000"/>
          </a:xfrm>
        </p:spPr>
        <p:txBody>
          <a:bodyPr>
            <a:normAutofit fontScale="90000"/>
          </a:bodyPr>
          <a:lstStyle/>
          <a:p>
            <a:r>
              <a:rPr lang="en-US" altLang="en-US" dirty="0"/>
              <a:t>Employee Federal After-Tax Contributions to Pension - Taxable Amount of Distribution Not Given</a:t>
            </a:r>
            <a:endParaRPr lang="en-US" dirty="0"/>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F2046D47-8778-4873-8D8A-8D8FFC03D957}"/>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849859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648"/>
          <a:stretch/>
        </p:blipFill>
        <p:spPr>
          <a:xfrm>
            <a:off x="2214562" y="1253033"/>
            <a:ext cx="7762875" cy="4919167"/>
          </a:xfrm>
          <a:prstGeom prst="rect">
            <a:avLst/>
          </a:prstGeom>
        </p:spPr>
      </p:pic>
      <p:sp>
        <p:nvSpPr>
          <p:cNvPr id="5" name="Date Placeholder 4">
            <a:extLst>
              <a:ext uri="{FF2B5EF4-FFF2-40B4-BE49-F238E27FC236}">
                <a16:creationId xmlns:a16="http://schemas.microsoft.com/office/drawing/2014/main" id="{5E7E8DFA-AEA5-4439-8A90-F83A9E1044E0}"/>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71</a:t>
            </a:fld>
            <a:endParaRPr lang="en-US" dirty="0"/>
          </a:p>
        </p:txBody>
      </p:sp>
      <p:sp>
        <p:nvSpPr>
          <p:cNvPr id="10" name="Title 9">
            <a:extLst>
              <a:ext uri="{FF2B5EF4-FFF2-40B4-BE49-F238E27FC236}">
                <a16:creationId xmlns:a16="http://schemas.microsoft.com/office/drawing/2014/main" id="{163164B5-B895-4010-910A-197554B14965}"/>
              </a:ext>
            </a:extLst>
          </p:cNvPr>
          <p:cNvSpPr>
            <a:spLocks noGrp="1"/>
          </p:cNvSpPr>
          <p:nvPr>
            <p:ph type="title"/>
          </p:nvPr>
        </p:nvSpPr>
        <p:spPr>
          <a:xfrm>
            <a:off x="952500" y="92652"/>
            <a:ext cx="11277599" cy="1143000"/>
          </a:xfrm>
        </p:spPr>
        <p:txBody>
          <a:bodyPr>
            <a:noAutofit/>
          </a:bodyPr>
          <a:lstStyle/>
          <a:p>
            <a:r>
              <a:rPr lang="en-US" sz="3200" b="0" dirty="0"/>
              <a:t>Change 1099-R  to Reflect </a:t>
            </a:r>
            <a:r>
              <a:rPr lang="en-US" altLang="en-US" sz="3200" b="0" dirty="0"/>
              <a:t>Employee Federal After-Tax Contribu-</a:t>
            </a:r>
            <a:br>
              <a:rPr lang="en-US" altLang="en-US" sz="3200" b="0" dirty="0"/>
            </a:br>
            <a:r>
              <a:rPr lang="en-US" altLang="en-US" sz="3200" b="0" dirty="0"/>
              <a:t>tions to Pension - Taxable Amount of Distribution Not Given</a:t>
            </a:r>
            <a:r>
              <a:rPr lang="en-US" sz="3200" b="0" dirty="0"/>
              <a:t> </a:t>
            </a:r>
          </a:p>
        </p:txBody>
      </p:sp>
      <p:cxnSp>
        <p:nvCxnSpPr>
          <p:cNvPr id="7" name="Straight Arrow Connector 6"/>
          <p:cNvCxnSpPr>
            <a:cxnSpLocks/>
          </p:cNvCxnSpPr>
          <p:nvPr/>
        </p:nvCxnSpPr>
        <p:spPr>
          <a:xfrm>
            <a:off x="6324600" y="4800600"/>
            <a:ext cx="12192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4343399" y="1698686"/>
            <a:ext cx="1344546"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AED4F7A-71DF-442F-A8CA-E5D18275E65C}"/>
              </a:ext>
            </a:extLst>
          </p:cNvPr>
          <p:cNvCxnSpPr>
            <a:cxnSpLocks/>
          </p:cNvCxnSpPr>
          <p:nvPr/>
        </p:nvCxnSpPr>
        <p:spPr>
          <a:xfrm>
            <a:off x="4343399" y="2133600"/>
            <a:ext cx="1344545"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D0C1FE-E3ED-4932-A1F2-7A758B161263}"/>
              </a:ext>
            </a:extLst>
          </p:cNvPr>
          <p:cNvCxnSpPr>
            <a:cxnSpLocks/>
          </p:cNvCxnSpPr>
          <p:nvPr/>
        </p:nvCxnSpPr>
        <p:spPr>
          <a:xfrm>
            <a:off x="4343400" y="2438400"/>
            <a:ext cx="1344545"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BD9AE2-DD0A-4B6D-B941-D3FCCD2FC9CD}"/>
              </a:ext>
            </a:extLst>
          </p:cNvPr>
          <p:cNvSpPr txBox="1"/>
          <p:nvPr/>
        </p:nvSpPr>
        <p:spPr>
          <a:xfrm>
            <a:off x="6248400" y="3581400"/>
            <a:ext cx="685800" cy="184666"/>
          </a:xfrm>
          <a:prstGeom prst="rect">
            <a:avLst/>
          </a:prstGeom>
          <a:solidFill>
            <a:schemeClr val="bg1"/>
          </a:solidFill>
        </p:spPr>
        <p:txBody>
          <a:bodyPr wrap="square" rtlCol="0">
            <a:spAutoFit/>
          </a:bodyPr>
          <a:lstStyle/>
          <a:p>
            <a:endParaRPr lang="en-US" sz="600" dirty="0"/>
          </a:p>
        </p:txBody>
      </p:sp>
    </p:spTree>
    <p:extLst>
      <p:ext uri="{BB962C8B-B14F-4D97-AF65-F5344CB8AC3E}">
        <p14:creationId xmlns:p14="http://schemas.microsoft.com/office/powerpoint/2010/main" val="41400764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E4B57F72-F0C6-45D9-AED0-2F9093B9291E}"/>
              </a:ext>
            </a:extLst>
          </p:cNvPr>
          <p:cNvSpPr>
            <a:spLocks noGrp="1"/>
          </p:cNvSpPr>
          <p:nvPr>
            <p:ph type="dt" sz="half" idx="10"/>
          </p:nvPr>
        </p:nvSpPr>
        <p:spPr/>
        <p:txBody>
          <a:bodyPr/>
          <a:lstStyle/>
          <a:p>
            <a:r>
              <a:rPr lang="en-US"/>
              <a:t>12-15-2020 v1.1</a:t>
            </a:r>
            <a:endParaRPr lang="en-US" dirty="0"/>
          </a:p>
        </p:txBody>
      </p:sp>
      <p:sp>
        <p:nvSpPr>
          <p:cNvPr id="6" name="Footer Placeholder 5"/>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pPr/>
              <a:t>72</a:t>
            </a:fld>
            <a:endParaRPr lang="en-US" dirty="0"/>
          </a:p>
        </p:txBody>
      </p:sp>
      <p:sp>
        <p:nvSpPr>
          <p:cNvPr id="2" name="Title 1"/>
          <p:cNvSpPr>
            <a:spLocks noGrp="1"/>
          </p:cNvSpPr>
          <p:nvPr>
            <p:ph type="title"/>
          </p:nvPr>
        </p:nvSpPr>
        <p:spPr/>
        <p:txBody>
          <a:bodyPr>
            <a:normAutofit fontScale="90000"/>
          </a:bodyPr>
          <a:lstStyle/>
          <a:p>
            <a:r>
              <a:rPr lang="en-US" altLang="en-US" dirty="0"/>
              <a:t>Simplified Method Calculation Using Bogart Annuity Calculator</a:t>
            </a:r>
            <a:endParaRPr lang="en-US" dirty="0"/>
          </a:p>
        </p:txBody>
      </p:sp>
      <p:pic>
        <p:nvPicPr>
          <p:cNvPr id="8" name="Picture 7">
            <a:extLst>
              <a:ext uri="{FF2B5EF4-FFF2-40B4-BE49-F238E27FC236}">
                <a16:creationId xmlns:a16="http://schemas.microsoft.com/office/drawing/2014/main" id="{D4C35CAE-D640-48CA-8232-03905A4D2A54}"/>
              </a:ext>
            </a:extLst>
          </p:cNvPr>
          <p:cNvPicPr>
            <a:picLocks noChangeAspect="1"/>
          </p:cNvPicPr>
          <p:nvPr/>
        </p:nvPicPr>
        <p:blipFill>
          <a:blip r:embed="rId3"/>
          <a:stretch>
            <a:fillRect/>
          </a:stretch>
        </p:blipFill>
        <p:spPr>
          <a:xfrm>
            <a:off x="1755831" y="1388081"/>
            <a:ext cx="8740897" cy="4877223"/>
          </a:xfrm>
          <a:prstGeom prst="rect">
            <a:avLst/>
          </a:prstGeom>
        </p:spPr>
      </p:pic>
    </p:spTree>
    <p:extLst>
      <p:ext uri="{BB962C8B-B14F-4D97-AF65-F5344CB8AC3E}">
        <p14:creationId xmlns:p14="http://schemas.microsoft.com/office/powerpoint/2010/main" val="1876236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73</a:t>
            </a:fld>
            <a:endParaRPr lang="en-US" dirty="0"/>
          </a:p>
        </p:txBody>
      </p:sp>
      <p:sp>
        <p:nvSpPr>
          <p:cNvPr id="2" name="Title 1"/>
          <p:cNvSpPr>
            <a:spLocks noGrp="1"/>
          </p:cNvSpPr>
          <p:nvPr>
            <p:ph type="title"/>
          </p:nvPr>
        </p:nvSpPr>
        <p:spPr/>
        <p:txBody>
          <a:bodyPr>
            <a:normAutofit fontScale="90000"/>
          </a:bodyPr>
          <a:lstStyle/>
          <a:p>
            <a:r>
              <a:rPr lang="en-US" altLang="en-US" dirty="0"/>
              <a:t>Simplified Method Calculation Using Bogart Annuity Calculator</a:t>
            </a:r>
            <a:endParaRPr lang="en-US" dirty="0"/>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AA9E9DAF-658C-4557-A22B-7B0BA0AD4001}"/>
              </a:ext>
            </a:extLst>
          </p:cNvPr>
          <p:cNvSpPr>
            <a:spLocks noGrp="1"/>
          </p:cNvSpPr>
          <p:nvPr>
            <p:ph type="dt" sz="half" idx="13"/>
          </p:nvPr>
        </p:nvSpPr>
        <p:spPr/>
        <p:txBody>
          <a:bodyPr/>
          <a:lstStyle/>
          <a:p>
            <a:r>
              <a:rPr lang="en-US"/>
              <a:t>12-15-2020 v1.1</a:t>
            </a:r>
            <a:endParaRPr lang="en-US" dirty="0"/>
          </a:p>
        </p:txBody>
      </p:sp>
      <p:sp>
        <p:nvSpPr>
          <p:cNvPr id="7" name="TextBox 6">
            <a:extLst>
              <a:ext uri="{FF2B5EF4-FFF2-40B4-BE49-F238E27FC236}">
                <a16:creationId xmlns:a16="http://schemas.microsoft.com/office/drawing/2014/main" id="{0721D8AA-7E70-4164-9D07-26241DD04275}"/>
              </a:ext>
            </a:extLst>
          </p:cNvPr>
          <p:cNvSpPr txBox="1"/>
          <p:nvPr/>
        </p:nvSpPr>
        <p:spPr>
          <a:xfrm>
            <a:off x="10151266" y="685800"/>
            <a:ext cx="704167" cy="338554"/>
          </a:xfrm>
          <a:prstGeom prst="rect">
            <a:avLst/>
          </a:prstGeom>
          <a:noFill/>
        </p:spPr>
        <p:txBody>
          <a:bodyPr wrap="none" rtlCol="0">
            <a:spAutoFit/>
          </a:bodyPr>
          <a:lstStyle/>
          <a:p>
            <a:r>
              <a:rPr lang="en-US" sz="1600" dirty="0">
                <a:solidFill>
                  <a:schemeClr val="bg1"/>
                </a:solidFill>
              </a:rPr>
              <a:t>cont’d</a:t>
            </a:r>
          </a:p>
        </p:txBody>
      </p:sp>
      <p:pic>
        <p:nvPicPr>
          <p:cNvPr id="8" name="Picture 7">
            <a:extLst>
              <a:ext uri="{FF2B5EF4-FFF2-40B4-BE49-F238E27FC236}">
                <a16:creationId xmlns:a16="http://schemas.microsoft.com/office/drawing/2014/main" id="{B1FB929E-3FE6-4A42-9265-ED0E2A1847D2}"/>
              </a:ext>
            </a:extLst>
          </p:cNvPr>
          <p:cNvPicPr>
            <a:picLocks noChangeAspect="1"/>
          </p:cNvPicPr>
          <p:nvPr/>
        </p:nvPicPr>
        <p:blipFill>
          <a:blip r:embed="rId3"/>
          <a:stretch>
            <a:fillRect/>
          </a:stretch>
        </p:blipFill>
        <p:spPr>
          <a:xfrm>
            <a:off x="3048000" y="1346075"/>
            <a:ext cx="8291278" cy="4968671"/>
          </a:xfrm>
          <a:prstGeom prst="rect">
            <a:avLst/>
          </a:prstGeom>
        </p:spPr>
      </p:pic>
      <p:sp>
        <p:nvSpPr>
          <p:cNvPr id="9" name="TextBox 8">
            <a:extLst>
              <a:ext uri="{FF2B5EF4-FFF2-40B4-BE49-F238E27FC236}">
                <a16:creationId xmlns:a16="http://schemas.microsoft.com/office/drawing/2014/main" id="{E584DFCD-865D-4F52-9044-220C4223718F}"/>
              </a:ext>
            </a:extLst>
          </p:cNvPr>
          <p:cNvSpPr txBox="1"/>
          <p:nvPr/>
        </p:nvSpPr>
        <p:spPr>
          <a:xfrm>
            <a:off x="311356" y="2895600"/>
            <a:ext cx="2590800" cy="646331"/>
          </a:xfrm>
          <a:prstGeom prst="rect">
            <a:avLst/>
          </a:prstGeom>
          <a:noFill/>
          <a:ln w="28575">
            <a:solidFill>
              <a:srgbClr val="FF0000"/>
            </a:solidFill>
          </a:ln>
        </p:spPr>
        <p:txBody>
          <a:bodyPr wrap="square" rtlCol="0">
            <a:spAutoFit/>
          </a:bodyPr>
          <a:lstStyle/>
          <a:p>
            <a:r>
              <a:rPr lang="en-US" b="1" dirty="0">
                <a:solidFill>
                  <a:srgbClr val="FF0000"/>
                </a:solidFill>
              </a:rPr>
              <a:t>Enter taxable amount in Box 2a on 1099-R screen</a:t>
            </a:r>
          </a:p>
        </p:txBody>
      </p:sp>
    </p:spTree>
    <p:extLst>
      <p:ext uri="{BB962C8B-B14F-4D97-AF65-F5344CB8AC3E}">
        <p14:creationId xmlns:p14="http://schemas.microsoft.com/office/powerpoint/2010/main" val="25348200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t>74</a:t>
            </a:fld>
            <a:endParaRPr lang="en-US" dirty="0"/>
          </a:p>
        </p:txBody>
      </p:sp>
      <p:sp>
        <p:nvSpPr>
          <p:cNvPr id="2" name="Title 1"/>
          <p:cNvSpPr>
            <a:spLocks noGrp="1"/>
          </p:cNvSpPr>
          <p:nvPr>
            <p:ph type="title"/>
          </p:nvPr>
        </p:nvSpPr>
        <p:spPr>
          <a:xfrm>
            <a:off x="1066803" y="28835"/>
            <a:ext cx="10117069" cy="1143000"/>
          </a:xfrm>
        </p:spPr>
        <p:txBody>
          <a:bodyPr>
            <a:normAutofit fontScale="90000"/>
          </a:bodyPr>
          <a:lstStyle/>
          <a:p>
            <a:r>
              <a:rPr lang="en-US" dirty="0"/>
              <a:t>Results –  Employee Federal After-Tax Contributions to Pension</a:t>
            </a:r>
          </a:p>
        </p:txBody>
      </p:sp>
      <p:sp>
        <p:nvSpPr>
          <p:cNvPr id="6" name="Rectangle 5"/>
          <p:cNvSpPr/>
          <p:nvPr/>
        </p:nvSpPr>
        <p:spPr>
          <a:xfrm>
            <a:off x="2628899" y="2019549"/>
            <a:ext cx="6934200" cy="143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Footer Placeholder 6"/>
          <p:cNvSpPr>
            <a:spLocks noGrp="1"/>
          </p:cNvSpPr>
          <p:nvPr>
            <p:ph type="ftr" sz="quarter" idx="11"/>
          </p:nvPr>
        </p:nvSpPr>
        <p:spPr/>
        <p:txBody>
          <a:bodyPr/>
          <a:lstStyle/>
          <a:p>
            <a:r>
              <a:rPr lang="en-US"/>
              <a:t>NJ Retirement Income Exercises</a:t>
            </a:r>
            <a:endParaRPr lang="en-US" dirty="0"/>
          </a:p>
        </p:txBody>
      </p:sp>
      <p:sp>
        <p:nvSpPr>
          <p:cNvPr id="8" name="Date Placeholder 7">
            <a:extLst>
              <a:ext uri="{FF2B5EF4-FFF2-40B4-BE49-F238E27FC236}">
                <a16:creationId xmlns:a16="http://schemas.microsoft.com/office/drawing/2014/main" id="{974E417D-3CFC-440C-A6B1-609CE13FD7A4}"/>
              </a:ext>
            </a:extLst>
          </p:cNvPr>
          <p:cNvSpPr>
            <a:spLocks noGrp="1"/>
          </p:cNvSpPr>
          <p:nvPr>
            <p:ph type="dt" sz="half" idx="10"/>
          </p:nvPr>
        </p:nvSpPr>
        <p:spPr/>
        <p:txBody>
          <a:bodyPr/>
          <a:lstStyle/>
          <a:p>
            <a:r>
              <a:rPr lang="en-US"/>
              <a:t>12-15-2020 v1.1</a:t>
            </a:r>
            <a:endParaRPr lang="en-US" dirty="0"/>
          </a:p>
        </p:txBody>
      </p:sp>
      <p:pic>
        <p:nvPicPr>
          <p:cNvPr id="9" name="Picture 8">
            <a:extLst>
              <a:ext uri="{FF2B5EF4-FFF2-40B4-BE49-F238E27FC236}">
                <a16:creationId xmlns:a16="http://schemas.microsoft.com/office/drawing/2014/main" id="{41CB7997-4188-402F-A1DC-4E9EDDD6BC9A}"/>
              </a:ext>
            </a:extLst>
          </p:cNvPr>
          <p:cNvPicPr>
            <a:picLocks noChangeAspect="1"/>
          </p:cNvPicPr>
          <p:nvPr/>
        </p:nvPicPr>
        <p:blipFill>
          <a:blip r:embed="rId3"/>
          <a:stretch>
            <a:fillRect/>
          </a:stretch>
        </p:blipFill>
        <p:spPr>
          <a:xfrm>
            <a:off x="1077849" y="1656262"/>
            <a:ext cx="10106025" cy="1796799"/>
          </a:xfrm>
          <a:prstGeom prst="rect">
            <a:avLst/>
          </a:prstGeom>
          <a:ln>
            <a:solidFill>
              <a:schemeClr val="tx1"/>
            </a:solidFill>
          </a:ln>
        </p:spPr>
      </p:pic>
      <p:pic>
        <p:nvPicPr>
          <p:cNvPr id="11" name="Picture 10">
            <a:extLst>
              <a:ext uri="{FF2B5EF4-FFF2-40B4-BE49-F238E27FC236}">
                <a16:creationId xmlns:a16="http://schemas.microsoft.com/office/drawing/2014/main" id="{59FF5051-22A9-42CB-A487-B52D24F26C5B}"/>
              </a:ext>
            </a:extLst>
          </p:cNvPr>
          <p:cNvPicPr>
            <a:picLocks noChangeAspect="1"/>
          </p:cNvPicPr>
          <p:nvPr/>
        </p:nvPicPr>
        <p:blipFill>
          <a:blip r:embed="rId3"/>
          <a:stretch>
            <a:fillRect/>
          </a:stretch>
        </p:blipFill>
        <p:spPr>
          <a:xfrm>
            <a:off x="1077848" y="1656262"/>
            <a:ext cx="10106025" cy="1796799"/>
          </a:xfrm>
          <a:prstGeom prst="rect">
            <a:avLst/>
          </a:prstGeom>
          <a:ln>
            <a:solidFill>
              <a:schemeClr val="tx1"/>
            </a:solidFill>
          </a:ln>
        </p:spPr>
      </p:pic>
      <p:pic>
        <p:nvPicPr>
          <p:cNvPr id="3" name="Picture 2">
            <a:extLst>
              <a:ext uri="{FF2B5EF4-FFF2-40B4-BE49-F238E27FC236}">
                <a16:creationId xmlns:a16="http://schemas.microsoft.com/office/drawing/2014/main" id="{38D3BA5C-1C89-4BF0-BC6F-A15EA3937B5B}"/>
              </a:ext>
            </a:extLst>
          </p:cNvPr>
          <p:cNvPicPr>
            <a:picLocks noChangeAspect="1"/>
          </p:cNvPicPr>
          <p:nvPr/>
        </p:nvPicPr>
        <p:blipFill>
          <a:blip r:embed="rId4"/>
          <a:stretch>
            <a:fillRect/>
          </a:stretch>
        </p:blipFill>
        <p:spPr>
          <a:xfrm>
            <a:off x="1077847" y="3429000"/>
            <a:ext cx="10106025" cy="2187130"/>
          </a:xfrm>
          <a:prstGeom prst="rect">
            <a:avLst/>
          </a:prstGeom>
          <a:ln>
            <a:solidFill>
              <a:schemeClr val="tx1"/>
            </a:solidFill>
          </a:ln>
        </p:spPr>
      </p:pic>
    </p:spTree>
    <p:extLst>
      <p:ext uri="{BB962C8B-B14F-4D97-AF65-F5344CB8AC3E}">
        <p14:creationId xmlns:p14="http://schemas.microsoft.com/office/powerpoint/2010/main" val="4290349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75</a:t>
            </a:fld>
            <a:endParaRPr lang="en-US" dirty="0"/>
          </a:p>
        </p:txBody>
      </p:sp>
      <p:sp>
        <p:nvSpPr>
          <p:cNvPr id="3" name="Content Placeholder 2"/>
          <p:cNvSpPr>
            <a:spLocks noGrp="1"/>
          </p:cNvSpPr>
          <p:nvPr>
            <p:ph type="body" sz="quarter" idx="12"/>
          </p:nvPr>
        </p:nvSpPr>
        <p:spPr/>
        <p:txBody>
          <a:bodyPr>
            <a:normAutofit/>
          </a:bodyPr>
          <a:lstStyle/>
          <a:p>
            <a:r>
              <a:rPr lang="en-US" dirty="0"/>
              <a:t>What if Harriet was under minimum retirement age but her disability pension had an entry in Box 9b—how does Box 9b amount affect her return?</a:t>
            </a:r>
          </a:p>
          <a:p>
            <a:pPr lvl="1"/>
            <a:r>
              <a:rPr lang="en-US" b="1" dirty="0">
                <a:solidFill>
                  <a:srgbClr val="FF0000"/>
                </a:solidFill>
              </a:rPr>
              <a:t>No effect </a:t>
            </a:r>
            <a:r>
              <a:rPr lang="en-US" dirty="0"/>
              <a:t>– Why?</a:t>
            </a:r>
          </a:p>
          <a:p>
            <a:pPr lvl="1"/>
            <a:r>
              <a:rPr lang="en-US" b="1" dirty="0">
                <a:solidFill>
                  <a:srgbClr val="FF0000"/>
                </a:solidFill>
              </a:rPr>
              <a:t>Taxpayers do not begin to recover their contributions until they reach the employer’s minimum retirement age, and the disability pension becomes a normal pension</a:t>
            </a:r>
          </a:p>
        </p:txBody>
      </p:sp>
      <p:sp>
        <p:nvSpPr>
          <p:cNvPr id="2" name="Title 1"/>
          <p:cNvSpPr>
            <a:spLocks noGrp="1"/>
          </p:cNvSpPr>
          <p:nvPr>
            <p:ph type="title"/>
          </p:nvPr>
        </p:nvSpPr>
        <p:spPr/>
        <p:txBody>
          <a:bodyPr>
            <a:normAutofit fontScale="90000"/>
          </a:bodyPr>
          <a:lstStyle/>
          <a:p>
            <a:r>
              <a:rPr lang="en-US" dirty="0"/>
              <a:t>Disability Pension with Employee Federal After-Tax Contributions</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5757BF74-6DAA-460D-92A9-DDB0C48C3E94}"/>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55647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FB85F8-29E3-4734-BD49-2C8AC63F2281}"/>
              </a:ext>
            </a:extLst>
          </p:cNvPr>
          <p:cNvPicPr>
            <a:picLocks noChangeAspect="1"/>
          </p:cNvPicPr>
          <p:nvPr/>
        </p:nvPicPr>
        <p:blipFill>
          <a:blip r:embed="rId3"/>
          <a:stretch>
            <a:fillRect/>
          </a:stretch>
        </p:blipFill>
        <p:spPr>
          <a:xfrm>
            <a:off x="3077768" y="1295400"/>
            <a:ext cx="8572879" cy="5039362"/>
          </a:xfrm>
          <a:prstGeom prst="rect">
            <a:avLst/>
          </a:prstGeom>
        </p:spPr>
      </p:pic>
      <p:sp>
        <p:nvSpPr>
          <p:cNvPr id="6" name="Date Placeholder 5">
            <a:extLst>
              <a:ext uri="{FF2B5EF4-FFF2-40B4-BE49-F238E27FC236}">
                <a16:creationId xmlns:a16="http://schemas.microsoft.com/office/drawing/2014/main" id="{BDE055AC-4A9D-43B2-8023-6A05B5940935}"/>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pPr/>
              <a:t>76</a:t>
            </a:fld>
            <a:endParaRPr lang="en-US" dirty="0"/>
          </a:p>
        </p:txBody>
      </p:sp>
      <p:sp>
        <p:nvSpPr>
          <p:cNvPr id="2" name="Title 1"/>
          <p:cNvSpPr>
            <a:spLocks noGrp="1"/>
          </p:cNvSpPr>
          <p:nvPr>
            <p:ph type="title"/>
          </p:nvPr>
        </p:nvSpPr>
        <p:spPr/>
        <p:txBody>
          <a:bodyPr>
            <a:normAutofit fontScale="90000"/>
          </a:bodyPr>
          <a:lstStyle/>
          <a:p>
            <a:r>
              <a:rPr lang="en-US" dirty="0"/>
              <a:t>Disability Pension with Employee Federal After-Tax Employee Contributions</a:t>
            </a:r>
          </a:p>
        </p:txBody>
      </p:sp>
      <p:cxnSp>
        <p:nvCxnSpPr>
          <p:cNvPr id="7" name="Straight Arrow Connector 6"/>
          <p:cNvCxnSpPr>
            <a:cxnSpLocks/>
          </p:cNvCxnSpPr>
          <p:nvPr/>
        </p:nvCxnSpPr>
        <p:spPr>
          <a:xfrm>
            <a:off x="1546090" y="3450455"/>
            <a:ext cx="1463428"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51385" y="2438400"/>
            <a:ext cx="1485903"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B2E9C03-89C1-4FD2-B856-703FC1DF7815}"/>
              </a:ext>
            </a:extLst>
          </p:cNvPr>
          <p:cNvSpPr txBox="1"/>
          <p:nvPr/>
        </p:nvSpPr>
        <p:spPr>
          <a:xfrm>
            <a:off x="89258" y="1849480"/>
            <a:ext cx="2988510" cy="923330"/>
          </a:xfrm>
          <a:prstGeom prst="rect">
            <a:avLst/>
          </a:prstGeom>
          <a:noFill/>
          <a:ln w="28575">
            <a:solidFill>
              <a:srgbClr val="FF0000"/>
            </a:solidFill>
          </a:ln>
        </p:spPr>
        <p:txBody>
          <a:bodyPr wrap="none" rtlCol="0">
            <a:spAutoFit/>
          </a:bodyPr>
          <a:lstStyle/>
          <a:p>
            <a:r>
              <a:rPr lang="en-US" b="1" dirty="0">
                <a:solidFill>
                  <a:srgbClr val="FF0000"/>
                </a:solidFill>
              </a:rPr>
              <a:t>Will ask for earliest retire- </a:t>
            </a:r>
          </a:p>
          <a:p>
            <a:r>
              <a:rPr lang="en-US" b="1" dirty="0">
                <a:solidFill>
                  <a:srgbClr val="FF0000"/>
                </a:solidFill>
              </a:rPr>
              <a:t>ment age if disability pension</a:t>
            </a:r>
          </a:p>
          <a:p>
            <a:r>
              <a:rPr lang="en-US" b="1" dirty="0">
                <a:solidFill>
                  <a:srgbClr val="FF0000"/>
                </a:solidFill>
              </a:rPr>
              <a:t>box is checked </a:t>
            </a:r>
          </a:p>
        </p:txBody>
      </p:sp>
    </p:spTree>
    <p:extLst>
      <p:ext uri="{BB962C8B-B14F-4D97-AF65-F5344CB8AC3E}">
        <p14:creationId xmlns:p14="http://schemas.microsoft.com/office/powerpoint/2010/main" val="2882441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F7243-FF0A-4653-9836-BDC36CC4E074}"/>
              </a:ext>
            </a:extLst>
          </p:cNvPr>
          <p:cNvPicPr>
            <a:picLocks noChangeAspect="1"/>
          </p:cNvPicPr>
          <p:nvPr/>
        </p:nvPicPr>
        <p:blipFill>
          <a:blip r:embed="rId3"/>
          <a:stretch>
            <a:fillRect/>
          </a:stretch>
        </p:blipFill>
        <p:spPr>
          <a:xfrm>
            <a:off x="3466963" y="1322905"/>
            <a:ext cx="7711817" cy="4961449"/>
          </a:xfrm>
          <a:prstGeom prst="rect">
            <a:avLst/>
          </a:prstGeom>
        </p:spPr>
      </p:pic>
      <p:sp>
        <p:nvSpPr>
          <p:cNvPr id="8" name="Date Placeholder 7">
            <a:extLst>
              <a:ext uri="{FF2B5EF4-FFF2-40B4-BE49-F238E27FC236}">
                <a16:creationId xmlns:a16="http://schemas.microsoft.com/office/drawing/2014/main" id="{872B2201-D5E7-40F6-9627-3828BC373CFB}"/>
              </a:ext>
            </a:extLst>
          </p:cNvPr>
          <p:cNvSpPr>
            <a:spLocks noGrp="1"/>
          </p:cNvSpPr>
          <p:nvPr>
            <p:ph type="dt" sz="half" idx="10"/>
          </p:nvPr>
        </p:nvSpPr>
        <p:spPr/>
        <p:txBody>
          <a:bodyPr/>
          <a:lstStyle/>
          <a:p>
            <a:r>
              <a:rPr lang="en-US"/>
              <a:t>12-15-2020 v1.1</a:t>
            </a:r>
            <a:endParaRPr lang="en-US" dirty="0"/>
          </a:p>
        </p:txBody>
      </p:sp>
      <p:sp>
        <p:nvSpPr>
          <p:cNvPr id="6" name="Footer Placeholder 5"/>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pPr/>
              <a:t>77</a:t>
            </a:fld>
            <a:endParaRPr lang="en-US" dirty="0"/>
          </a:p>
        </p:txBody>
      </p:sp>
      <p:sp>
        <p:nvSpPr>
          <p:cNvPr id="2" name="Title 1"/>
          <p:cNvSpPr>
            <a:spLocks noGrp="1"/>
          </p:cNvSpPr>
          <p:nvPr>
            <p:ph type="title"/>
          </p:nvPr>
        </p:nvSpPr>
        <p:spPr/>
        <p:txBody>
          <a:bodyPr>
            <a:normAutofit fontScale="90000"/>
          </a:bodyPr>
          <a:lstStyle/>
          <a:p>
            <a:r>
              <a:rPr lang="en-US" dirty="0"/>
              <a:t>Disability Pension with Employee Federal After-Tax Employee Contributions</a:t>
            </a:r>
          </a:p>
        </p:txBody>
      </p:sp>
      <p:cxnSp>
        <p:nvCxnSpPr>
          <p:cNvPr id="7" name="Straight Arrow Connector 6"/>
          <p:cNvCxnSpPr>
            <a:cxnSpLocks/>
          </p:cNvCxnSpPr>
          <p:nvPr/>
        </p:nvCxnSpPr>
        <p:spPr>
          <a:xfrm>
            <a:off x="2707653" y="2362200"/>
            <a:ext cx="2699235"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0C8EFBE-676C-4248-9AFA-206EF3B3A670}"/>
              </a:ext>
            </a:extLst>
          </p:cNvPr>
          <p:cNvSpPr txBox="1"/>
          <p:nvPr/>
        </p:nvSpPr>
        <p:spPr>
          <a:xfrm>
            <a:off x="228600" y="3341964"/>
            <a:ext cx="3023456" cy="923330"/>
          </a:xfrm>
          <a:prstGeom prst="rect">
            <a:avLst/>
          </a:prstGeom>
          <a:noFill/>
          <a:ln w="28575">
            <a:solidFill>
              <a:srgbClr val="FF0000"/>
            </a:solidFill>
          </a:ln>
        </p:spPr>
        <p:txBody>
          <a:bodyPr wrap="none" rtlCol="0">
            <a:spAutoFit/>
          </a:bodyPr>
          <a:lstStyle/>
          <a:p>
            <a:r>
              <a:rPr lang="en-US" b="1" dirty="0">
                <a:solidFill>
                  <a:srgbClr val="FF0000"/>
                </a:solidFill>
              </a:rPr>
              <a:t>Taxable amount in Box 2a </a:t>
            </a:r>
          </a:p>
          <a:p>
            <a:r>
              <a:rPr lang="en-US" b="1" dirty="0">
                <a:solidFill>
                  <a:srgbClr val="FF0000"/>
                </a:solidFill>
              </a:rPr>
              <a:t>will be same as Gross amount</a:t>
            </a:r>
          </a:p>
          <a:p>
            <a:r>
              <a:rPr lang="en-US" b="1" dirty="0">
                <a:solidFill>
                  <a:srgbClr val="FF0000"/>
                </a:solidFill>
              </a:rPr>
              <a:t>in Box 1</a:t>
            </a:r>
          </a:p>
        </p:txBody>
      </p:sp>
    </p:spTree>
    <p:extLst>
      <p:ext uri="{BB962C8B-B14F-4D97-AF65-F5344CB8AC3E}">
        <p14:creationId xmlns:p14="http://schemas.microsoft.com/office/powerpoint/2010/main" val="1736791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AF39D-F6B7-4EB7-86A6-18194CFE1AF2}" type="slidenum">
              <a:rPr lang="en-US" smtClean="0"/>
              <a:pPr/>
              <a:t>78</a:t>
            </a:fld>
            <a:endParaRPr lang="en-US" dirty="0"/>
          </a:p>
        </p:txBody>
      </p:sp>
      <p:sp>
        <p:nvSpPr>
          <p:cNvPr id="2" name="Content Placeholder 1"/>
          <p:cNvSpPr>
            <a:spLocks noGrp="1"/>
          </p:cNvSpPr>
          <p:nvPr>
            <p:ph sz="quarter" idx="15"/>
          </p:nvPr>
        </p:nvSpPr>
        <p:spPr/>
        <p:txBody>
          <a:bodyPr>
            <a:normAutofit fontScale="85000" lnSpcReduction="10000"/>
          </a:bodyPr>
          <a:lstStyle/>
          <a:p>
            <a:r>
              <a:rPr lang="en-US" dirty="0"/>
              <a:t>Railroad Retirement Board</a:t>
            </a:r>
          </a:p>
          <a:p>
            <a:pPr lvl="1"/>
            <a:r>
              <a:rPr lang="en-US" dirty="0"/>
              <a:t>RRB-1099  Treat like Social Security (blue)</a:t>
            </a:r>
          </a:p>
          <a:p>
            <a:pPr marL="576262" lvl="1" indent="0">
              <a:buNone/>
            </a:pPr>
            <a:endParaRPr lang="en-US" dirty="0"/>
          </a:p>
          <a:p>
            <a:pPr lvl="1"/>
            <a:r>
              <a:rPr lang="en-US" dirty="0"/>
              <a:t>RRB-1099-R  Treat like a Form 1099-R (3 copies) (green)</a:t>
            </a:r>
          </a:p>
          <a:p>
            <a:pPr lvl="1"/>
            <a:r>
              <a:rPr lang="en-US" dirty="0"/>
              <a:t>Usually requires the Simplified Method to determine taxable amount</a:t>
            </a:r>
          </a:p>
          <a:p>
            <a:endParaRPr lang="en-US" dirty="0"/>
          </a:p>
        </p:txBody>
      </p:sp>
      <p:sp>
        <p:nvSpPr>
          <p:cNvPr id="4" name="Title 3"/>
          <p:cNvSpPr>
            <a:spLocks noGrp="1"/>
          </p:cNvSpPr>
          <p:nvPr>
            <p:ph type="title"/>
          </p:nvPr>
        </p:nvSpPr>
        <p:spPr/>
        <p:txBody>
          <a:bodyPr/>
          <a:lstStyle/>
          <a:p>
            <a:r>
              <a:rPr lang="en-US" dirty="0"/>
              <a:t>Railroad Retirement Board (RRB) 1099s</a:t>
            </a:r>
          </a:p>
        </p:txBody>
      </p:sp>
      <p:cxnSp>
        <p:nvCxnSpPr>
          <p:cNvPr id="21" name="Straight Arrow Connector 20"/>
          <p:cNvCxnSpPr/>
          <p:nvPr/>
        </p:nvCxnSpPr>
        <p:spPr>
          <a:xfrm>
            <a:off x="4307058" y="2896309"/>
            <a:ext cx="1752600" cy="0"/>
          </a:xfrm>
          <a:prstGeom prst="straightConnector1">
            <a:avLst/>
          </a:prstGeom>
          <a:ln w="635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6317762" y="1453047"/>
            <a:ext cx="5376193" cy="2324100"/>
          </a:xfrm>
          <a:prstGeom prst="rect">
            <a:avLst/>
          </a:prstGeom>
        </p:spPr>
      </p:pic>
      <p:pic>
        <p:nvPicPr>
          <p:cNvPr id="7" name="Picture 6"/>
          <p:cNvPicPr>
            <a:picLocks noChangeAspect="1"/>
          </p:cNvPicPr>
          <p:nvPr/>
        </p:nvPicPr>
        <p:blipFill rotWithShape="1">
          <a:blip r:embed="rId4"/>
          <a:srcRect b="2158"/>
          <a:stretch/>
        </p:blipFill>
        <p:spPr>
          <a:xfrm>
            <a:off x="6322452" y="3777146"/>
            <a:ext cx="5371504" cy="2318853"/>
          </a:xfrm>
          <a:prstGeom prst="rect">
            <a:avLst/>
          </a:prstGeom>
        </p:spPr>
      </p:pic>
      <p:cxnSp>
        <p:nvCxnSpPr>
          <p:cNvPr id="16" name="Straight Arrow Connector 15"/>
          <p:cNvCxnSpPr/>
          <p:nvPr/>
        </p:nvCxnSpPr>
        <p:spPr>
          <a:xfrm>
            <a:off x="4307058" y="4343400"/>
            <a:ext cx="1784606" cy="0"/>
          </a:xfrm>
          <a:prstGeom prst="straightConnector1">
            <a:avLst/>
          </a:prstGeom>
          <a:ln w="635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NJ Retirement Income Exercises</a:t>
            </a:r>
            <a:endParaRPr lang="en-US" dirty="0"/>
          </a:p>
        </p:txBody>
      </p:sp>
      <p:sp>
        <p:nvSpPr>
          <p:cNvPr id="8" name="Date Placeholder 7">
            <a:extLst>
              <a:ext uri="{FF2B5EF4-FFF2-40B4-BE49-F238E27FC236}">
                <a16:creationId xmlns:a16="http://schemas.microsoft.com/office/drawing/2014/main" id="{35D4EE25-FCF2-4B55-A46E-449CD3C7F004}"/>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3127572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NJ Retirement Income Exercises</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79</a:t>
            </a:fld>
            <a:endParaRPr lang="en-US" dirty="0"/>
          </a:p>
        </p:txBody>
      </p:sp>
      <p:sp>
        <p:nvSpPr>
          <p:cNvPr id="52227" name="Content Placeholder 5"/>
          <p:cNvSpPr>
            <a:spLocks noGrp="1"/>
          </p:cNvSpPr>
          <p:nvPr>
            <p:ph sz="quarter" idx="12"/>
          </p:nvPr>
        </p:nvSpPr>
        <p:spPr/>
        <p:txBody>
          <a:bodyPr vert="horz" lIns="91440" tIns="45720" rIns="91440" bIns="45720" rtlCol="0" anchor="t">
            <a:normAutofit fontScale="92500"/>
          </a:bodyPr>
          <a:lstStyle/>
          <a:p>
            <a:r>
              <a:rPr lang="en-US" altLang="en-US" dirty="0"/>
              <a:t>Qualified charitable distribution (QCD) from a Traditional IRA to a charity</a:t>
            </a:r>
          </a:p>
          <a:p>
            <a:pPr lvl="1" indent="-337820"/>
            <a:r>
              <a:rPr lang="en-US" altLang="en-US" dirty="0"/>
              <a:t>Distribution can be excluded from taxable</a:t>
            </a:r>
            <a:r>
              <a:rPr lang="en-US" altLang="en-US" dirty="0">
                <a:solidFill>
                  <a:srgbClr val="7030A0"/>
                </a:solidFill>
              </a:rPr>
              <a:t> </a:t>
            </a:r>
            <a:r>
              <a:rPr lang="en-US" altLang="en-US" dirty="0"/>
              <a:t>income</a:t>
            </a:r>
          </a:p>
          <a:p>
            <a:pPr lvl="2" indent="-337820"/>
            <a:r>
              <a:rPr lang="en-US" altLang="en-US" dirty="0"/>
              <a:t>Change taxable amount in Box 2a to subtract QCD</a:t>
            </a:r>
          </a:p>
          <a:p>
            <a:pPr lvl="2" indent="-337820"/>
            <a:r>
              <a:rPr lang="en-US" altLang="en-US" dirty="0"/>
              <a:t>Select QCD box on Nontaxable Distributions screen </a:t>
            </a:r>
            <a:endParaRPr lang="en-US" altLang="en-US" dirty="0">
              <a:cs typeface="Calibri"/>
            </a:endParaRPr>
          </a:p>
          <a:p>
            <a:pPr lvl="1"/>
            <a:r>
              <a:rPr lang="en-US" altLang="en-US" dirty="0"/>
              <a:t>Cannot also claim on Schedule A as a charitable contribution</a:t>
            </a:r>
          </a:p>
          <a:p>
            <a:r>
              <a:rPr lang="en-US" altLang="en-US" dirty="0"/>
              <a:t>QCD counts towards the taxpayer’s Required Minimum Distribution (RMD)</a:t>
            </a:r>
          </a:p>
          <a:p>
            <a:endParaRPr lang="en-US" altLang="en-US" dirty="0"/>
          </a:p>
        </p:txBody>
      </p:sp>
      <p:sp>
        <p:nvSpPr>
          <p:cNvPr id="5" name="Title 4"/>
          <p:cNvSpPr>
            <a:spLocks noGrp="1"/>
          </p:cNvSpPr>
          <p:nvPr>
            <p:ph type="title"/>
          </p:nvPr>
        </p:nvSpPr>
        <p:spPr>
          <a:xfrm>
            <a:off x="1066803" y="28835"/>
            <a:ext cx="10972797" cy="1143000"/>
          </a:xfrm>
        </p:spPr>
        <p:txBody>
          <a:bodyPr>
            <a:normAutofit fontScale="90000"/>
          </a:bodyPr>
          <a:lstStyle/>
          <a:p>
            <a:r>
              <a:rPr lang="en-US" dirty="0"/>
              <a:t>Qualified Charitable Distribution from a Traditional IRA</a:t>
            </a:r>
          </a:p>
        </p:txBody>
      </p:sp>
      <p:sp>
        <p:nvSpPr>
          <p:cNvPr id="3" name="Date Placeholder 2">
            <a:extLst>
              <a:ext uri="{FF2B5EF4-FFF2-40B4-BE49-F238E27FC236}">
                <a16:creationId xmlns:a16="http://schemas.microsoft.com/office/drawing/2014/main" id="{89A65C71-69AA-4B9C-BE72-6D8CBAD63657}"/>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45985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ltLang="en-US" dirty="0"/>
              <a:t>Traditional IRA</a:t>
            </a:r>
          </a:p>
        </p:txBody>
      </p:sp>
      <p:sp>
        <p:nvSpPr>
          <p:cNvPr id="475139" name="Rectangle 3"/>
          <p:cNvSpPr>
            <a:spLocks noGrp="1" noChangeArrowheads="1"/>
          </p:cNvSpPr>
          <p:nvPr>
            <p:ph idx="1"/>
          </p:nvPr>
        </p:nvSpPr>
        <p:spPr>
          <a:xfrm>
            <a:off x="1546090" y="1524000"/>
            <a:ext cx="9502910" cy="4495800"/>
          </a:xfrm>
        </p:spPr>
        <p:txBody>
          <a:bodyPr>
            <a:normAutofit/>
          </a:bodyPr>
          <a:lstStyle/>
          <a:p>
            <a:pPr>
              <a:lnSpc>
                <a:spcPct val="80000"/>
              </a:lnSpc>
            </a:pPr>
            <a:r>
              <a:rPr lang="en-US" altLang="en-US" sz="3000" dirty="0"/>
              <a:t>Must have earned income &amp; be &lt; 70½ to contribute</a:t>
            </a:r>
          </a:p>
          <a:p>
            <a:pPr lvl="1">
              <a:lnSpc>
                <a:spcPct val="80000"/>
              </a:lnSpc>
            </a:pPr>
            <a:r>
              <a:rPr lang="en-US" altLang="en-US" sz="2600" dirty="0"/>
              <a:t>Non-working spouse can contribute to IRA if filing MFJ and spouse works</a:t>
            </a:r>
          </a:p>
          <a:p>
            <a:pPr>
              <a:lnSpc>
                <a:spcPct val="80000"/>
              </a:lnSpc>
            </a:pPr>
            <a:r>
              <a:rPr lang="en-US" altLang="en-US" sz="3000" dirty="0"/>
              <a:t>Federal rules: </a:t>
            </a:r>
          </a:p>
          <a:p>
            <a:pPr lvl="1">
              <a:lnSpc>
                <a:spcPct val="80000"/>
              </a:lnSpc>
            </a:pPr>
            <a:r>
              <a:rPr lang="en-US" altLang="en-US" sz="2400" dirty="0"/>
              <a:t>Contributions may be tax deductible in the year made </a:t>
            </a:r>
          </a:p>
          <a:p>
            <a:pPr lvl="2">
              <a:lnSpc>
                <a:spcPct val="80000"/>
              </a:lnSpc>
            </a:pPr>
            <a:r>
              <a:rPr lang="en-US" altLang="en-US" sz="2100" dirty="0"/>
              <a:t>Current limit:  $6,000  if less than age 50/$7,000 if 50 years or older</a:t>
            </a:r>
          </a:p>
          <a:p>
            <a:pPr lvl="2">
              <a:lnSpc>
                <a:spcPct val="80000"/>
              </a:lnSpc>
            </a:pPr>
            <a:r>
              <a:rPr lang="en-US" altLang="en-US" sz="2100" dirty="0"/>
              <a:t>May be reduced based on retirement plan, filing status,  income</a:t>
            </a:r>
          </a:p>
          <a:p>
            <a:pPr lvl="2">
              <a:lnSpc>
                <a:spcPct val="80000"/>
              </a:lnSpc>
            </a:pPr>
            <a:r>
              <a:rPr lang="en-US" altLang="en-US" sz="2100" dirty="0"/>
              <a:t>Contributions can be made </a:t>
            </a:r>
            <a:r>
              <a:rPr lang="en-US" sz="2100" dirty="0"/>
              <a:t>up to tax return due date &amp; applied retroactively to tax year</a:t>
            </a:r>
            <a:r>
              <a:rPr lang="en-US" altLang="en-US" sz="2100" dirty="0"/>
              <a:t> </a:t>
            </a:r>
          </a:p>
          <a:p>
            <a:pPr lvl="1">
              <a:lnSpc>
                <a:spcPct val="80000"/>
              </a:lnSpc>
            </a:pPr>
            <a:r>
              <a:rPr lang="en-US" altLang="en-US" sz="2400" dirty="0"/>
              <a:t>Earnings accumulate tax deferred </a:t>
            </a:r>
          </a:p>
          <a:p>
            <a:pPr lvl="1">
              <a:lnSpc>
                <a:spcPct val="80000"/>
              </a:lnSpc>
            </a:pPr>
            <a:r>
              <a:rPr lang="en-US" altLang="en-US" sz="2400" dirty="0"/>
              <a:t>Distributions taxable in the year received</a:t>
            </a:r>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dirty="0"/>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2A6F5C3F-4BF9-41AC-B8A4-FC5984692967}"/>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6357412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NJ Retirement Income Exercises</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80</a:t>
            </a:fld>
            <a:endParaRPr lang="en-US" dirty="0"/>
          </a:p>
        </p:txBody>
      </p:sp>
      <p:sp>
        <p:nvSpPr>
          <p:cNvPr id="37891" name="Content Placeholder 2"/>
          <p:cNvSpPr>
            <a:spLocks noGrp="1"/>
          </p:cNvSpPr>
          <p:nvPr>
            <p:ph sz="quarter" idx="12"/>
          </p:nvPr>
        </p:nvSpPr>
        <p:spPr/>
        <p:txBody>
          <a:bodyPr vert="horz" lIns="91440" tIns="45720" rIns="91440" bIns="45720" rtlCol="0" anchor="t">
            <a:normAutofit fontScale="92500" lnSpcReduction="10000"/>
          </a:bodyPr>
          <a:lstStyle/>
          <a:p>
            <a:r>
              <a:rPr lang="en-US" altLang="en-US" dirty="0"/>
              <a:t>Taxpayer must be at least </a:t>
            </a:r>
            <a:r>
              <a:rPr lang="en-US" altLang="en-US" b="1" dirty="0"/>
              <a:t>70½</a:t>
            </a:r>
            <a:r>
              <a:rPr lang="en-US" altLang="en-US" dirty="0"/>
              <a:t> when distribution made</a:t>
            </a:r>
          </a:p>
          <a:p>
            <a:r>
              <a:rPr lang="en-US" altLang="en-US" dirty="0"/>
              <a:t>IRA trustee must make payment directly to charity</a:t>
            </a:r>
          </a:p>
          <a:p>
            <a:pPr marL="340995" indent="-340995"/>
            <a:r>
              <a:rPr lang="en-US" altLang="en-US" dirty="0"/>
              <a:t>Taxpayer must have acknowledgement from charity of the contribution to claim exclusion</a:t>
            </a:r>
            <a:endParaRPr lang="en-US" altLang="en-US" dirty="0">
              <a:cs typeface="Calibri"/>
            </a:endParaRPr>
          </a:p>
          <a:p>
            <a:r>
              <a:rPr lang="en-US" altLang="en-US" dirty="0"/>
              <a:t>Maximum annual exclusion for a QCD is $100,000</a:t>
            </a:r>
          </a:p>
          <a:p>
            <a:r>
              <a:rPr lang="en-US" altLang="en-US" dirty="0"/>
              <a:t>On joint return, both taxpayer and spouse can each have a QCD and exclude up to $100,000 (max total of $200,000)</a:t>
            </a:r>
          </a:p>
          <a:p>
            <a:endParaRPr lang="en-US" altLang="en-US" dirty="0"/>
          </a:p>
          <a:p>
            <a:endParaRPr lang="en-US" altLang="en-US" dirty="0"/>
          </a:p>
        </p:txBody>
      </p:sp>
      <p:sp>
        <p:nvSpPr>
          <p:cNvPr id="2" name="Title 1"/>
          <p:cNvSpPr>
            <a:spLocks noGrp="1"/>
          </p:cNvSpPr>
          <p:nvPr>
            <p:ph type="title"/>
          </p:nvPr>
        </p:nvSpPr>
        <p:spPr/>
        <p:txBody>
          <a:bodyPr>
            <a:normAutofit/>
          </a:bodyPr>
          <a:lstStyle/>
          <a:p>
            <a:r>
              <a:rPr lang="en-US" dirty="0"/>
              <a:t>Qualified Charitable Distribution Rules</a:t>
            </a:r>
          </a:p>
        </p:txBody>
      </p:sp>
      <p:sp>
        <p:nvSpPr>
          <p:cNvPr id="4" name="Date Placeholder 3">
            <a:extLst>
              <a:ext uri="{FF2B5EF4-FFF2-40B4-BE49-F238E27FC236}">
                <a16:creationId xmlns:a16="http://schemas.microsoft.com/office/drawing/2014/main" id="{D58D55F2-614F-4D3E-9D48-123C01B9C5C1}"/>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4024333322"/>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1106278" y="0"/>
            <a:ext cx="9104521" cy="1143000"/>
          </a:xfrm>
        </p:spPr>
        <p:txBody>
          <a:bodyPr/>
          <a:lstStyle/>
          <a:p>
            <a:r>
              <a:rPr lang="en-US" altLang="en-US" sz="3400" dirty="0"/>
              <a:t>Qualified Charitable Distributions on NJ Return</a:t>
            </a:r>
          </a:p>
        </p:txBody>
      </p:sp>
      <p:sp>
        <p:nvSpPr>
          <p:cNvPr id="219139" name="Content Placeholder 2"/>
          <p:cNvSpPr>
            <a:spLocks noGrp="1"/>
          </p:cNvSpPr>
          <p:nvPr>
            <p:ph idx="1"/>
          </p:nvPr>
        </p:nvSpPr>
        <p:spPr>
          <a:xfrm>
            <a:off x="1546090" y="1295400"/>
            <a:ext cx="8893310" cy="5029200"/>
          </a:xfrm>
        </p:spPr>
        <p:txBody>
          <a:bodyPr>
            <a:normAutofit/>
          </a:bodyPr>
          <a:lstStyle/>
          <a:p>
            <a:r>
              <a:rPr lang="en-US" altLang="en-US" sz="2500" dirty="0"/>
              <a:t>NJ does not allow qualified charitable distributions to be excluded from taxable income</a:t>
            </a:r>
          </a:p>
          <a:p>
            <a:pPr lvl="1">
              <a:tabLst>
                <a:tab pos="914400" algn="l"/>
              </a:tabLst>
            </a:pPr>
            <a:r>
              <a:rPr lang="en-US" altLang="en-US" sz="2100" dirty="0"/>
              <a:t>Must capture distribution amount as a positive Adjustment to Line 20a on NJ Checklist</a:t>
            </a:r>
          </a:p>
          <a:p>
            <a:pPr marL="576262" lvl="1" indent="0">
              <a:buNone/>
            </a:pPr>
            <a:endParaRPr lang="en-US" altLang="en-US" sz="2100" dirty="0"/>
          </a:p>
          <a:p>
            <a:pPr marL="0" indent="0">
              <a:buNone/>
            </a:pPr>
            <a:endParaRPr lang="en-US" altLang="en-US" sz="25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81</a:t>
            </a:fld>
            <a:endParaRPr lang="en-US" dirty="0"/>
          </a:p>
        </p:txBody>
      </p:sp>
      <p:pic>
        <p:nvPicPr>
          <p:cNvPr id="2" name="Picture 1"/>
          <p:cNvPicPr>
            <a:picLocks noChangeAspect="1"/>
          </p:cNvPicPr>
          <p:nvPr/>
        </p:nvPicPr>
        <p:blipFill>
          <a:blip r:embed="rId3"/>
          <a:stretch>
            <a:fillRect/>
          </a:stretch>
        </p:blipFill>
        <p:spPr>
          <a:xfrm>
            <a:off x="824953" y="3332535"/>
            <a:ext cx="10542094" cy="2295381"/>
          </a:xfrm>
          <a:prstGeom prst="rect">
            <a:avLst/>
          </a:prstGeom>
        </p:spPr>
      </p:pic>
      <p:pic>
        <p:nvPicPr>
          <p:cNvPr id="3" name="Picture 2"/>
          <p:cNvPicPr>
            <a:picLocks noChangeAspect="1"/>
          </p:cNvPicPr>
          <p:nvPr/>
        </p:nvPicPr>
        <p:blipFill>
          <a:blip r:embed="rId4"/>
          <a:stretch>
            <a:fillRect/>
          </a:stretch>
        </p:blipFill>
        <p:spPr>
          <a:xfrm>
            <a:off x="1546090" y="4802708"/>
            <a:ext cx="2962561" cy="573074"/>
          </a:xfrm>
          <a:prstGeom prst="rect">
            <a:avLst/>
          </a:prstGeom>
        </p:spPr>
      </p:pic>
      <p:sp>
        <p:nvSpPr>
          <p:cNvPr id="5" name="Footer Placeholder 4"/>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149F2A13-02FC-42C8-B877-952AAF4BFDD5}"/>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101500318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D5C14B5-1F18-4D15-AA15-17F1EA730BA1}"/>
              </a:ext>
            </a:extLst>
          </p:cNvPr>
          <p:cNvSpPr>
            <a:spLocks noGrp="1"/>
          </p:cNvSpPr>
          <p:nvPr>
            <p:ph type="dt" sz="half" idx="10"/>
          </p:nvPr>
        </p:nvSpPr>
        <p:spPr/>
        <p:txBody>
          <a:bodyPr/>
          <a:lstStyle/>
          <a:p>
            <a:r>
              <a:rPr lang="en-US"/>
              <a:t>12-15-2020 v1.1</a:t>
            </a:r>
            <a:endParaRPr lang="en-US" dirty="0"/>
          </a:p>
        </p:txBody>
      </p:sp>
      <p:sp>
        <p:nvSpPr>
          <p:cNvPr id="2" name="Footer Placeholder 1">
            <a:extLst>
              <a:ext uri="{FF2B5EF4-FFF2-40B4-BE49-F238E27FC236}">
                <a16:creationId xmlns:a16="http://schemas.microsoft.com/office/drawing/2014/main" id="{D9E1B8FF-015F-476B-8C51-4E32CBF92ECB}"/>
              </a:ext>
            </a:extLst>
          </p:cNvPr>
          <p:cNvSpPr>
            <a:spLocks noGrp="1"/>
          </p:cNvSpPr>
          <p:nvPr>
            <p:ph type="ftr" sz="quarter" idx="11"/>
          </p:nvPr>
        </p:nvSpPr>
        <p:spPr/>
        <p:txBody>
          <a:bodyPr/>
          <a:lstStyle/>
          <a:p>
            <a:r>
              <a:rPr lang="en-US"/>
              <a:t>NJ Retirement Income Exercises</a:t>
            </a:r>
            <a:endParaRPr lang="en-US" dirty="0"/>
          </a:p>
        </p:txBody>
      </p:sp>
      <p:sp>
        <p:nvSpPr>
          <p:cNvPr id="3" name="Slide Number Placeholder 2">
            <a:extLst>
              <a:ext uri="{FF2B5EF4-FFF2-40B4-BE49-F238E27FC236}">
                <a16:creationId xmlns:a16="http://schemas.microsoft.com/office/drawing/2014/main" id="{C073D0C1-8F8D-4B5C-9AC4-54C71AB8CDB0}"/>
              </a:ext>
            </a:extLst>
          </p:cNvPr>
          <p:cNvSpPr>
            <a:spLocks noGrp="1"/>
          </p:cNvSpPr>
          <p:nvPr>
            <p:ph type="sldNum" sz="quarter" idx="12"/>
          </p:nvPr>
        </p:nvSpPr>
        <p:spPr/>
        <p:txBody>
          <a:bodyPr/>
          <a:lstStyle/>
          <a:p>
            <a:fld id="{0D5AF39D-F6B7-4EB7-86A6-18194CFE1AF2}" type="slidenum">
              <a:rPr lang="en-US" smtClean="0"/>
              <a:t>82</a:t>
            </a:fld>
            <a:endParaRPr lang="en-US" dirty="0"/>
          </a:p>
        </p:txBody>
      </p:sp>
      <p:sp>
        <p:nvSpPr>
          <p:cNvPr id="5" name="Title 4">
            <a:extLst>
              <a:ext uri="{FF2B5EF4-FFF2-40B4-BE49-F238E27FC236}">
                <a16:creationId xmlns:a16="http://schemas.microsoft.com/office/drawing/2014/main" id="{444AF6C4-3829-4964-A0BA-783300EF5646}"/>
              </a:ext>
            </a:extLst>
          </p:cNvPr>
          <p:cNvSpPr>
            <a:spLocks noGrp="1"/>
          </p:cNvSpPr>
          <p:nvPr>
            <p:ph type="title"/>
          </p:nvPr>
        </p:nvSpPr>
        <p:spPr/>
        <p:txBody>
          <a:bodyPr>
            <a:normAutofit fontScale="90000"/>
          </a:bodyPr>
          <a:lstStyle/>
          <a:p>
            <a:r>
              <a:rPr lang="en-US" dirty="0"/>
              <a:t>Enter 1099-R for a Qualified Charitable Distribution from a Traditional IRA</a:t>
            </a:r>
          </a:p>
        </p:txBody>
      </p:sp>
      <p:pic>
        <p:nvPicPr>
          <p:cNvPr id="7" name="Picture 6">
            <a:extLst>
              <a:ext uri="{FF2B5EF4-FFF2-40B4-BE49-F238E27FC236}">
                <a16:creationId xmlns:a16="http://schemas.microsoft.com/office/drawing/2014/main" id="{0F35643C-045F-4373-BD81-0E1D6C3B594E}"/>
              </a:ext>
            </a:extLst>
          </p:cNvPr>
          <p:cNvPicPr>
            <a:picLocks noChangeAspect="1"/>
          </p:cNvPicPr>
          <p:nvPr/>
        </p:nvPicPr>
        <p:blipFill rotWithShape="1">
          <a:blip r:embed="rId2"/>
          <a:srcRect b="2395"/>
          <a:stretch/>
        </p:blipFill>
        <p:spPr>
          <a:xfrm>
            <a:off x="3882094" y="1453504"/>
            <a:ext cx="6910387" cy="4486589"/>
          </a:xfrm>
          <a:prstGeom prst="rect">
            <a:avLst/>
          </a:prstGeom>
        </p:spPr>
      </p:pic>
      <p:sp>
        <p:nvSpPr>
          <p:cNvPr id="8" name="TextBox 7">
            <a:extLst>
              <a:ext uri="{FF2B5EF4-FFF2-40B4-BE49-F238E27FC236}">
                <a16:creationId xmlns:a16="http://schemas.microsoft.com/office/drawing/2014/main" id="{EB980CC2-E442-455B-8E37-D4EEDA7381BD}"/>
              </a:ext>
            </a:extLst>
          </p:cNvPr>
          <p:cNvSpPr txBox="1"/>
          <p:nvPr/>
        </p:nvSpPr>
        <p:spPr>
          <a:xfrm>
            <a:off x="304800" y="1477997"/>
            <a:ext cx="3369064" cy="1107996"/>
          </a:xfrm>
          <a:prstGeom prst="rect">
            <a:avLst/>
          </a:prstGeom>
          <a:noFill/>
          <a:ln w="28575">
            <a:solidFill>
              <a:srgbClr val="FF0000"/>
            </a:solidFill>
          </a:ln>
        </p:spPr>
        <p:txBody>
          <a:bodyPr wrap="none" rtlCol="0">
            <a:spAutoFit/>
          </a:bodyPr>
          <a:lstStyle/>
          <a:p>
            <a:r>
              <a:rPr lang="en-US" sz="2200" b="1" dirty="0">
                <a:solidFill>
                  <a:srgbClr val="FF0000"/>
                </a:solidFill>
              </a:rPr>
              <a:t>$20,000 of distribution </a:t>
            </a:r>
          </a:p>
          <a:p>
            <a:r>
              <a:rPr lang="en-US" sz="2200" b="1" dirty="0">
                <a:solidFill>
                  <a:srgbClr val="FF0000"/>
                </a:solidFill>
              </a:rPr>
              <a:t>donated directly to charity;</a:t>
            </a:r>
          </a:p>
          <a:p>
            <a:r>
              <a:rPr lang="en-US" sz="2200" b="1" dirty="0">
                <a:solidFill>
                  <a:srgbClr val="FF0000"/>
                </a:solidFill>
              </a:rPr>
              <a:t>Taxpayer age 71</a:t>
            </a:r>
          </a:p>
        </p:txBody>
      </p:sp>
      <p:sp>
        <p:nvSpPr>
          <p:cNvPr id="9" name="TextBox 8">
            <a:extLst>
              <a:ext uri="{FF2B5EF4-FFF2-40B4-BE49-F238E27FC236}">
                <a16:creationId xmlns:a16="http://schemas.microsoft.com/office/drawing/2014/main" id="{EA203CED-E5E9-490C-923C-33B293B17662}"/>
              </a:ext>
            </a:extLst>
          </p:cNvPr>
          <p:cNvSpPr txBox="1"/>
          <p:nvPr/>
        </p:nvSpPr>
        <p:spPr>
          <a:xfrm>
            <a:off x="7848600" y="2362200"/>
            <a:ext cx="228600" cy="369332"/>
          </a:xfrm>
          <a:prstGeom prst="rect">
            <a:avLst/>
          </a:prstGeom>
          <a:noFill/>
        </p:spPr>
        <p:txBody>
          <a:bodyPr wrap="square" rtlCol="0">
            <a:spAutoFit/>
          </a:bodyPr>
          <a:lstStyle/>
          <a:p>
            <a:r>
              <a:rPr lang="en-US" dirty="0"/>
              <a:t>X</a:t>
            </a:r>
          </a:p>
        </p:txBody>
      </p:sp>
      <p:cxnSp>
        <p:nvCxnSpPr>
          <p:cNvPr id="10" name="Straight Arrow Connector 9">
            <a:extLst>
              <a:ext uri="{FF2B5EF4-FFF2-40B4-BE49-F238E27FC236}">
                <a16:creationId xmlns:a16="http://schemas.microsoft.com/office/drawing/2014/main" id="{8F4AF518-9977-402C-87CB-FFE14FAFFCD3}"/>
              </a:ext>
            </a:extLst>
          </p:cNvPr>
          <p:cNvCxnSpPr>
            <a:cxnSpLocks/>
          </p:cNvCxnSpPr>
          <p:nvPr/>
        </p:nvCxnSpPr>
        <p:spPr bwMode="auto">
          <a:xfrm>
            <a:off x="5867400" y="2226471"/>
            <a:ext cx="1437230" cy="0"/>
          </a:xfrm>
          <a:prstGeom prst="straightConnector1">
            <a:avLst/>
          </a:prstGeom>
          <a:noFill/>
          <a:ln w="38100"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0C8326FB-E060-4DD2-8041-0389864449FE}"/>
              </a:ext>
            </a:extLst>
          </p:cNvPr>
          <p:cNvCxnSpPr>
            <a:cxnSpLocks/>
          </p:cNvCxnSpPr>
          <p:nvPr/>
        </p:nvCxnSpPr>
        <p:spPr bwMode="auto">
          <a:xfrm>
            <a:off x="5867400" y="2508141"/>
            <a:ext cx="1877085" cy="22739"/>
          </a:xfrm>
          <a:prstGeom prst="straightConnector1">
            <a:avLst/>
          </a:prstGeom>
          <a:noFill/>
          <a:ln w="38100" cap="flat" cmpd="sng" algn="ctr">
            <a:solidFill>
              <a:srgbClr val="FF0000"/>
            </a:solidFill>
            <a:prstDash val="solid"/>
            <a:round/>
            <a:headEnd type="none" w="med" len="med"/>
            <a:tailEnd type="triangle"/>
          </a:ln>
          <a:effectLst/>
        </p:spPr>
      </p:cxnSp>
      <p:sp>
        <p:nvSpPr>
          <p:cNvPr id="4" name="TextBox 3">
            <a:extLst>
              <a:ext uri="{FF2B5EF4-FFF2-40B4-BE49-F238E27FC236}">
                <a16:creationId xmlns:a16="http://schemas.microsoft.com/office/drawing/2014/main" id="{3C941762-F83F-49D8-84F1-03F3DC3F67E3}"/>
              </a:ext>
            </a:extLst>
          </p:cNvPr>
          <p:cNvSpPr txBox="1"/>
          <p:nvPr/>
        </p:nvSpPr>
        <p:spPr>
          <a:xfrm>
            <a:off x="394243" y="3429000"/>
            <a:ext cx="3055516" cy="1200329"/>
          </a:xfrm>
          <a:prstGeom prst="rect">
            <a:avLst/>
          </a:prstGeom>
          <a:noFill/>
          <a:ln w="28575">
            <a:solidFill>
              <a:srgbClr val="FF0000"/>
            </a:solidFill>
          </a:ln>
        </p:spPr>
        <p:txBody>
          <a:bodyPr wrap="none" rtlCol="0">
            <a:spAutoFit/>
          </a:bodyPr>
          <a:lstStyle/>
          <a:p>
            <a:r>
              <a:rPr lang="en-US" b="1" dirty="0">
                <a:solidFill>
                  <a:srgbClr val="FF0000"/>
                </a:solidFill>
              </a:rPr>
              <a:t>Original 1099-R shows Box 1 =</a:t>
            </a:r>
          </a:p>
          <a:p>
            <a:r>
              <a:rPr lang="en-US" b="1" dirty="0">
                <a:solidFill>
                  <a:srgbClr val="FF0000"/>
                </a:solidFill>
              </a:rPr>
              <a:t>Box 2a</a:t>
            </a:r>
          </a:p>
          <a:p>
            <a:r>
              <a:rPr lang="en-US" b="1" dirty="0">
                <a:solidFill>
                  <a:srgbClr val="FF0000"/>
                </a:solidFill>
              </a:rPr>
              <a:t>Must subtract QCD from Box</a:t>
            </a:r>
          </a:p>
          <a:p>
            <a:r>
              <a:rPr lang="en-US" b="1" dirty="0">
                <a:solidFill>
                  <a:srgbClr val="FF0000"/>
                </a:solidFill>
              </a:rPr>
              <a:t>2a – now equals $11,000</a:t>
            </a:r>
          </a:p>
        </p:txBody>
      </p:sp>
    </p:spTree>
    <p:extLst>
      <p:ext uri="{BB962C8B-B14F-4D97-AF65-F5344CB8AC3E}">
        <p14:creationId xmlns:p14="http://schemas.microsoft.com/office/powerpoint/2010/main" val="1672507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1D9B5-E7E6-42E6-8E40-AF342E44E19B}"/>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C18EAD37-C53A-4D4A-AAF4-FC5BC44C0830}"/>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EC759989-5F3E-4FE0-A1DE-E5862659C981}"/>
              </a:ext>
            </a:extLst>
          </p:cNvPr>
          <p:cNvSpPr>
            <a:spLocks noGrp="1"/>
          </p:cNvSpPr>
          <p:nvPr>
            <p:ph type="sldNum" sz="quarter" idx="12"/>
          </p:nvPr>
        </p:nvSpPr>
        <p:spPr/>
        <p:txBody>
          <a:bodyPr/>
          <a:lstStyle/>
          <a:p>
            <a:fld id="{0D5AF39D-F6B7-4EB7-86A6-18194CFE1AF2}" type="slidenum">
              <a:rPr lang="en-US" smtClean="0"/>
              <a:t>83</a:t>
            </a:fld>
            <a:endParaRPr lang="en-US" dirty="0"/>
          </a:p>
        </p:txBody>
      </p:sp>
      <p:sp>
        <p:nvSpPr>
          <p:cNvPr id="5" name="Title 4">
            <a:extLst>
              <a:ext uri="{FF2B5EF4-FFF2-40B4-BE49-F238E27FC236}">
                <a16:creationId xmlns:a16="http://schemas.microsoft.com/office/drawing/2014/main" id="{EA521464-C979-4167-A1B7-5A965A846DFF}"/>
              </a:ext>
            </a:extLst>
          </p:cNvPr>
          <p:cNvSpPr>
            <a:spLocks noGrp="1"/>
          </p:cNvSpPr>
          <p:nvPr>
            <p:ph type="title"/>
          </p:nvPr>
        </p:nvSpPr>
        <p:spPr/>
        <p:txBody>
          <a:bodyPr/>
          <a:lstStyle/>
          <a:p>
            <a:r>
              <a:rPr lang="en-US" dirty="0"/>
              <a:t>IRA/Pension Distributions Sub-Menu</a:t>
            </a:r>
          </a:p>
        </p:txBody>
      </p:sp>
      <p:pic>
        <p:nvPicPr>
          <p:cNvPr id="6" name="Picture 5">
            <a:extLst>
              <a:ext uri="{FF2B5EF4-FFF2-40B4-BE49-F238E27FC236}">
                <a16:creationId xmlns:a16="http://schemas.microsoft.com/office/drawing/2014/main" id="{0C6782DA-FA1E-4B1A-83CC-8BAEC8CE119E}"/>
              </a:ext>
            </a:extLst>
          </p:cNvPr>
          <p:cNvPicPr>
            <a:picLocks noChangeAspect="1"/>
          </p:cNvPicPr>
          <p:nvPr/>
        </p:nvPicPr>
        <p:blipFill>
          <a:blip r:embed="rId2"/>
          <a:stretch>
            <a:fillRect/>
          </a:stretch>
        </p:blipFill>
        <p:spPr>
          <a:xfrm>
            <a:off x="1599810" y="1931540"/>
            <a:ext cx="8992379" cy="2994920"/>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7478AD0-C8AD-4021-9D49-1A021AA9EA40}"/>
              </a:ext>
            </a:extLst>
          </p:cNvPr>
          <p:cNvCxnSpPr>
            <a:cxnSpLocks/>
          </p:cNvCxnSpPr>
          <p:nvPr/>
        </p:nvCxnSpPr>
        <p:spPr bwMode="auto">
          <a:xfrm flipH="1">
            <a:off x="2971800" y="3962400"/>
            <a:ext cx="1905000"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7942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C60DE-697B-4F63-84C8-741C94E6B011}"/>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9F9EBF66-1EB5-475D-B5FC-33A54C429813}"/>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FDB13D3A-D814-4394-8EB9-6FA9565018B0}"/>
              </a:ext>
            </a:extLst>
          </p:cNvPr>
          <p:cNvSpPr>
            <a:spLocks noGrp="1"/>
          </p:cNvSpPr>
          <p:nvPr>
            <p:ph type="sldNum" sz="quarter" idx="12"/>
          </p:nvPr>
        </p:nvSpPr>
        <p:spPr/>
        <p:txBody>
          <a:bodyPr/>
          <a:lstStyle/>
          <a:p>
            <a:fld id="{0D5AF39D-F6B7-4EB7-86A6-18194CFE1AF2}" type="slidenum">
              <a:rPr lang="en-US" smtClean="0"/>
              <a:t>84</a:t>
            </a:fld>
            <a:endParaRPr lang="en-US" dirty="0"/>
          </a:p>
        </p:txBody>
      </p:sp>
      <p:sp>
        <p:nvSpPr>
          <p:cNvPr id="5" name="Title 4">
            <a:extLst>
              <a:ext uri="{FF2B5EF4-FFF2-40B4-BE49-F238E27FC236}">
                <a16:creationId xmlns:a16="http://schemas.microsoft.com/office/drawing/2014/main" id="{CFD22BE8-5F0F-4B48-AF73-69E97CAB262F}"/>
              </a:ext>
            </a:extLst>
          </p:cNvPr>
          <p:cNvSpPr>
            <a:spLocks noGrp="1"/>
          </p:cNvSpPr>
          <p:nvPr>
            <p:ph type="title"/>
          </p:nvPr>
        </p:nvSpPr>
        <p:spPr/>
        <p:txBody>
          <a:bodyPr/>
          <a:lstStyle/>
          <a:p>
            <a:r>
              <a:rPr lang="en-US" dirty="0"/>
              <a:t>Nontaxable Distributions Screen</a:t>
            </a:r>
          </a:p>
        </p:txBody>
      </p:sp>
      <p:pic>
        <p:nvPicPr>
          <p:cNvPr id="6" name="Picture 5">
            <a:extLst>
              <a:ext uri="{FF2B5EF4-FFF2-40B4-BE49-F238E27FC236}">
                <a16:creationId xmlns:a16="http://schemas.microsoft.com/office/drawing/2014/main" id="{66201D59-2734-4A7C-80B1-0E0A0ADFB6E9}"/>
              </a:ext>
            </a:extLst>
          </p:cNvPr>
          <p:cNvPicPr>
            <a:picLocks noChangeAspect="1"/>
          </p:cNvPicPr>
          <p:nvPr/>
        </p:nvPicPr>
        <p:blipFill>
          <a:blip r:embed="rId2"/>
          <a:stretch>
            <a:fillRect/>
          </a:stretch>
        </p:blipFill>
        <p:spPr>
          <a:xfrm>
            <a:off x="1801868" y="1401888"/>
            <a:ext cx="8961897" cy="4633362"/>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1C66ACCE-782F-445C-8250-13320E646774}"/>
              </a:ext>
            </a:extLst>
          </p:cNvPr>
          <p:cNvCxnSpPr>
            <a:cxnSpLocks/>
          </p:cNvCxnSpPr>
          <p:nvPr/>
        </p:nvCxnSpPr>
        <p:spPr bwMode="auto">
          <a:xfrm>
            <a:off x="609603" y="3527939"/>
            <a:ext cx="1115082" cy="0"/>
          </a:xfrm>
          <a:prstGeom prst="straightConnector1">
            <a:avLst/>
          </a:prstGeom>
          <a:noFill/>
          <a:ln w="38100"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638F9FA-C3F7-4878-9BD6-E27D22B6B479}"/>
              </a:ext>
            </a:extLst>
          </p:cNvPr>
          <p:cNvCxnSpPr>
            <a:cxnSpLocks/>
          </p:cNvCxnSpPr>
          <p:nvPr/>
        </p:nvCxnSpPr>
        <p:spPr bwMode="auto">
          <a:xfrm>
            <a:off x="609603" y="4137539"/>
            <a:ext cx="1115082"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1203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0CD09-B783-40E7-BFB3-78CB7A9C3BE2}"/>
              </a:ext>
            </a:extLst>
          </p:cNvPr>
          <p:cNvSpPr>
            <a:spLocks noGrp="1"/>
          </p:cNvSpPr>
          <p:nvPr>
            <p:ph type="dt" sz="half" idx="10"/>
          </p:nvPr>
        </p:nvSpPr>
        <p:spPr/>
        <p:txBody>
          <a:bodyPr/>
          <a:lstStyle/>
          <a:p>
            <a:r>
              <a:rPr lang="en-US"/>
              <a:t>12-15-2020 v1.1</a:t>
            </a:r>
            <a:endParaRPr lang="en-US" dirty="0"/>
          </a:p>
        </p:txBody>
      </p:sp>
      <p:sp>
        <p:nvSpPr>
          <p:cNvPr id="3" name="Footer Placeholder 2">
            <a:extLst>
              <a:ext uri="{FF2B5EF4-FFF2-40B4-BE49-F238E27FC236}">
                <a16:creationId xmlns:a16="http://schemas.microsoft.com/office/drawing/2014/main" id="{448BC8EE-2DC2-45B4-89D9-7BA354BF53B9}"/>
              </a:ext>
            </a:extLst>
          </p:cNvPr>
          <p:cNvSpPr>
            <a:spLocks noGrp="1"/>
          </p:cNvSpPr>
          <p:nvPr>
            <p:ph type="ftr" sz="quarter" idx="11"/>
          </p:nvPr>
        </p:nvSpPr>
        <p:spPr/>
        <p:txBody>
          <a:bodyPr/>
          <a:lstStyle/>
          <a:p>
            <a:r>
              <a:rPr lang="en-US"/>
              <a:t>NJ Retirement Income Exercises</a:t>
            </a:r>
            <a:endParaRPr lang="en-US" dirty="0"/>
          </a:p>
        </p:txBody>
      </p:sp>
      <p:sp>
        <p:nvSpPr>
          <p:cNvPr id="4" name="Slide Number Placeholder 3">
            <a:extLst>
              <a:ext uri="{FF2B5EF4-FFF2-40B4-BE49-F238E27FC236}">
                <a16:creationId xmlns:a16="http://schemas.microsoft.com/office/drawing/2014/main" id="{6B95E48B-293F-40B2-A540-3B1F332760CF}"/>
              </a:ext>
            </a:extLst>
          </p:cNvPr>
          <p:cNvSpPr>
            <a:spLocks noGrp="1"/>
          </p:cNvSpPr>
          <p:nvPr>
            <p:ph type="sldNum" sz="quarter" idx="12"/>
          </p:nvPr>
        </p:nvSpPr>
        <p:spPr/>
        <p:txBody>
          <a:bodyPr/>
          <a:lstStyle/>
          <a:p>
            <a:fld id="{0D5AF39D-F6B7-4EB7-86A6-18194CFE1AF2}" type="slidenum">
              <a:rPr lang="en-US" smtClean="0"/>
              <a:t>85</a:t>
            </a:fld>
            <a:endParaRPr lang="en-US" dirty="0"/>
          </a:p>
        </p:txBody>
      </p:sp>
      <p:sp>
        <p:nvSpPr>
          <p:cNvPr id="5" name="Title 4">
            <a:extLst>
              <a:ext uri="{FF2B5EF4-FFF2-40B4-BE49-F238E27FC236}">
                <a16:creationId xmlns:a16="http://schemas.microsoft.com/office/drawing/2014/main" id="{72C0B61A-942A-44C4-9C61-93E8056CA598}"/>
              </a:ext>
            </a:extLst>
          </p:cNvPr>
          <p:cNvSpPr>
            <a:spLocks noGrp="1"/>
          </p:cNvSpPr>
          <p:nvPr>
            <p:ph type="title"/>
          </p:nvPr>
        </p:nvSpPr>
        <p:spPr/>
        <p:txBody>
          <a:bodyPr/>
          <a:lstStyle/>
          <a:p>
            <a:r>
              <a:rPr lang="en-US" dirty="0"/>
              <a:t>Results – Qualified Charitable Distribution </a:t>
            </a:r>
          </a:p>
        </p:txBody>
      </p:sp>
      <p:pic>
        <p:nvPicPr>
          <p:cNvPr id="9" name="Picture 8">
            <a:extLst>
              <a:ext uri="{FF2B5EF4-FFF2-40B4-BE49-F238E27FC236}">
                <a16:creationId xmlns:a16="http://schemas.microsoft.com/office/drawing/2014/main" id="{E40E8D96-CE21-454D-ABD4-A95A0E35FF21}"/>
              </a:ext>
            </a:extLst>
          </p:cNvPr>
          <p:cNvPicPr>
            <a:picLocks noChangeAspect="1"/>
          </p:cNvPicPr>
          <p:nvPr/>
        </p:nvPicPr>
        <p:blipFill>
          <a:blip r:embed="rId2"/>
          <a:stretch>
            <a:fillRect/>
          </a:stretch>
        </p:blipFill>
        <p:spPr>
          <a:xfrm>
            <a:off x="1495842" y="1984120"/>
            <a:ext cx="8893311" cy="1546994"/>
          </a:xfrm>
          <a:prstGeom prst="rect">
            <a:avLst/>
          </a:prstGeom>
          <a:ln>
            <a:solidFill>
              <a:schemeClr val="tx1"/>
            </a:solidFill>
          </a:ln>
        </p:spPr>
      </p:pic>
      <p:pic>
        <p:nvPicPr>
          <p:cNvPr id="6" name="Picture 5">
            <a:extLst>
              <a:ext uri="{FF2B5EF4-FFF2-40B4-BE49-F238E27FC236}">
                <a16:creationId xmlns:a16="http://schemas.microsoft.com/office/drawing/2014/main" id="{B5FC63A3-C000-44CA-AB85-7C263FF910FB}"/>
              </a:ext>
            </a:extLst>
          </p:cNvPr>
          <p:cNvPicPr>
            <a:picLocks noChangeAspect="1"/>
          </p:cNvPicPr>
          <p:nvPr/>
        </p:nvPicPr>
        <p:blipFill>
          <a:blip r:embed="rId3"/>
          <a:stretch>
            <a:fillRect/>
          </a:stretch>
        </p:blipFill>
        <p:spPr>
          <a:xfrm>
            <a:off x="1457738" y="3531114"/>
            <a:ext cx="8969517" cy="1988992"/>
          </a:xfrm>
          <a:prstGeom prst="rect">
            <a:avLst/>
          </a:prstGeom>
        </p:spPr>
      </p:pic>
    </p:spTree>
    <p:extLst>
      <p:ext uri="{BB962C8B-B14F-4D97-AF65-F5344CB8AC3E}">
        <p14:creationId xmlns:p14="http://schemas.microsoft.com/office/powerpoint/2010/main" val="3350303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86</a:t>
            </a:fld>
            <a:endParaRPr lang="en-US" dirty="0"/>
          </a:p>
        </p:txBody>
      </p:sp>
      <p:sp>
        <p:nvSpPr>
          <p:cNvPr id="3" name="Content Placeholder 2"/>
          <p:cNvSpPr>
            <a:spLocks noGrp="1"/>
          </p:cNvSpPr>
          <p:nvPr>
            <p:ph type="body" sz="quarter" idx="12"/>
          </p:nvPr>
        </p:nvSpPr>
        <p:spPr>
          <a:xfrm>
            <a:off x="1278833" y="1371600"/>
            <a:ext cx="9753600" cy="4724400"/>
          </a:xfrm>
        </p:spPr>
        <p:txBody>
          <a:bodyPr>
            <a:normAutofit fontScale="70000" lnSpcReduction="20000"/>
          </a:bodyPr>
          <a:lstStyle/>
          <a:p>
            <a:r>
              <a:rPr lang="en-US" dirty="0"/>
              <a:t>Retirement tax law topics that are different for NJ</a:t>
            </a:r>
          </a:p>
          <a:p>
            <a:pPr lvl="1"/>
            <a:r>
              <a:rPr lang="en-US" dirty="0"/>
              <a:t>Disability pension (covered on previous slides)</a:t>
            </a:r>
          </a:p>
          <a:p>
            <a:pPr lvl="1"/>
            <a:r>
              <a:rPr lang="en-US" dirty="0"/>
              <a:t>Military pension</a:t>
            </a:r>
          </a:p>
          <a:p>
            <a:pPr lvl="1"/>
            <a:r>
              <a:rPr lang="en-US" dirty="0"/>
              <a:t>NJ 1040 lines to report retirement income</a:t>
            </a:r>
          </a:p>
          <a:p>
            <a:pPr lvl="2"/>
            <a:r>
              <a:rPr lang="en-US" dirty="0"/>
              <a:t>Separate lines for taxable and excludable amounts (Lines 20a and 20b)</a:t>
            </a:r>
          </a:p>
          <a:p>
            <a:pPr lvl="1"/>
            <a:r>
              <a:rPr lang="en-US" dirty="0"/>
              <a:t>3-year rule</a:t>
            </a:r>
          </a:p>
          <a:p>
            <a:pPr lvl="1"/>
            <a:r>
              <a:rPr lang="en-US" dirty="0"/>
              <a:t>Government pension with Federal pre-tax contributions</a:t>
            </a:r>
          </a:p>
          <a:p>
            <a:pPr lvl="1"/>
            <a:r>
              <a:rPr lang="en-US" dirty="0"/>
              <a:t>IRA with pre-tax contributions </a:t>
            </a:r>
          </a:p>
          <a:p>
            <a:pPr lvl="1"/>
            <a:r>
              <a:rPr lang="en-US" dirty="0"/>
              <a:t>Pension exclusion</a:t>
            </a:r>
          </a:p>
          <a:p>
            <a:pPr lvl="1"/>
            <a:r>
              <a:rPr lang="en-US" dirty="0"/>
              <a:t>Other retirement income exclusion</a:t>
            </a:r>
          </a:p>
          <a:p>
            <a:pPr lvl="1"/>
            <a:r>
              <a:rPr lang="en-US" dirty="0"/>
              <a:t>Qualified Charitable Distributions (covered on previous slides)</a:t>
            </a:r>
          </a:p>
          <a:p>
            <a:r>
              <a:rPr lang="en-US" dirty="0"/>
              <a:t>Must capture these items on NJ Checklist for entry into TaxSlayer State section</a:t>
            </a:r>
          </a:p>
        </p:txBody>
      </p:sp>
      <p:sp>
        <p:nvSpPr>
          <p:cNvPr id="2" name="Title 1"/>
          <p:cNvSpPr>
            <a:spLocks noGrp="1"/>
          </p:cNvSpPr>
          <p:nvPr>
            <p:ph type="title"/>
          </p:nvPr>
        </p:nvSpPr>
        <p:spPr/>
        <p:txBody>
          <a:bodyPr/>
          <a:lstStyle/>
          <a:p>
            <a:r>
              <a:rPr lang="en-US" dirty="0"/>
              <a:t>NJ Tax Law Differences &amp; NJ Checklist</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3DB9E0EA-73CA-459E-9CC9-01E2A964FA61}"/>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843491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a:bodyPr>
          <a:lstStyle/>
          <a:p>
            <a:r>
              <a:rPr lang="en-US" altLang="en-US" dirty="0"/>
              <a:t>Military Pensions</a:t>
            </a:r>
          </a:p>
        </p:txBody>
      </p:sp>
      <p:sp>
        <p:nvSpPr>
          <p:cNvPr id="223235" name="Content Placeholder 2"/>
          <p:cNvSpPr>
            <a:spLocks noGrp="1"/>
          </p:cNvSpPr>
          <p:nvPr>
            <p:ph idx="1"/>
          </p:nvPr>
        </p:nvSpPr>
        <p:spPr>
          <a:xfrm>
            <a:off x="1219200" y="1371600"/>
            <a:ext cx="9598994" cy="2743201"/>
          </a:xfrm>
        </p:spPr>
        <p:txBody>
          <a:bodyPr>
            <a:normAutofit/>
          </a:bodyPr>
          <a:lstStyle/>
          <a:p>
            <a:r>
              <a:rPr lang="en-US" altLang="en-US" sz="2300" dirty="0"/>
              <a:t>Military pensions (Defense Finance &amp; Accounting SVC) are not taxable in NJ</a:t>
            </a:r>
          </a:p>
          <a:p>
            <a:r>
              <a:rPr lang="en-US" altLang="en-US" sz="2300" dirty="0"/>
              <a:t>Amount of military pension will flow through to NJ from Federal 1099-R entry, so must tell TaxSlayer to subtract from NJ taxable income</a:t>
            </a:r>
          </a:p>
          <a:p>
            <a:r>
              <a:rPr lang="en-US" altLang="en-US" sz="2300" dirty="0">
                <a:solidFill>
                  <a:srgbClr val="FF0000"/>
                </a:solidFill>
              </a:rPr>
              <a:t>Capture the amount of the military pension in NJ Checklist Income Subject to Tax section as a negative adjustment to Line 20a</a:t>
            </a:r>
          </a:p>
        </p:txBody>
      </p:sp>
      <p:sp>
        <p:nvSpPr>
          <p:cNvPr id="4" name="Slide Number Placeholder 3"/>
          <p:cNvSpPr>
            <a:spLocks noGrp="1"/>
          </p:cNvSpPr>
          <p:nvPr>
            <p:ph type="sldNum" sz="quarter" idx="11"/>
          </p:nvPr>
        </p:nvSpPr>
        <p:spPr/>
        <p:txBody>
          <a:bodyPr/>
          <a:lstStyle/>
          <a:p>
            <a:fld id="{251E97C6-B5EA-4059-8D5E-F0990EFE7977}" type="slidenum">
              <a:rPr lang="en-US" smtClean="0"/>
              <a:pPr/>
              <a:t>87</a:t>
            </a:fld>
            <a:endParaRPr lang="en-US" dirty="0"/>
          </a:p>
        </p:txBody>
      </p:sp>
      <p:pic>
        <p:nvPicPr>
          <p:cNvPr id="7" name="Picture 6"/>
          <p:cNvPicPr>
            <a:picLocks noChangeAspect="1"/>
          </p:cNvPicPr>
          <p:nvPr/>
        </p:nvPicPr>
        <p:blipFill>
          <a:blip r:embed="rId3"/>
          <a:stretch>
            <a:fillRect/>
          </a:stretch>
        </p:blipFill>
        <p:spPr>
          <a:xfrm>
            <a:off x="1637198" y="3746188"/>
            <a:ext cx="8610600" cy="219075"/>
          </a:xfrm>
          <a:prstGeom prst="rect">
            <a:avLst/>
          </a:prstGeom>
        </p:spPr>
      </p:pic>
      <p:pic>
        <p:nvPicPr>
          <p:cNvPr id="2" name="Picture 1"/>
          <p:cNvPicPr>
            <a:picLocks noChangeAspect="1"/>
          </p:cNvPicPr>
          <p:nvPr/>
        </p:nvPicPr>
        <p:blipFill>
          <a:blip r:embed="rId4"/>
          <a:stretch>
            <a:fillRect/>
          </a:stretch>
        </p:blipFill>
        <p:spPr>
          <a:xfrm>
            <a:off x="1637198" y="3965263"/>
            <a:ext cx="8629650" cy="2219325"/>
          </a:xfrm>
          <a:prstGeom prst="rect">
            <a:avLst/>
          </a:prstGeom>
        </p:spPr>
      </p:pic>
      <p:cxnSp>
        <p:nvCxnSpPr>
          <p:cNvPr id="9" name="Straight Arrow Connector 8"/>
          <p:cNvCxnSpPr/>
          <p:nvPr/>
        </p:nvCxnSpPr>
        <p:spPr bwMode="auto">
          <a:xfrm>
            <a:off x="646137" y="4098001"/>
            <a:ext cx="2828441" cy="16671"/>
          </a:xfrm>
          <a:prstGeom prst="straightConnector1">
            <a:avLst/>
          </a:prstGeom>
          <a:noFill/>
          <a:ln w="38100" cap="flat" cmpd="sng" algn="ctr">
            <a:solidFill>
              <a:srgbClr val="FF0000"/>
            </a:solidFill>
            <a:prstDash val="solid"/>
            <a:round/>
            <a:headEnd type="none" w="med" len="med"/>
            <a:tailEnd type="triangle"/>
          </a:ln>
          <a:effectLst/>
        </p:spPr>
      </p:cxnSp>
      <p:sp>
        <p:nvSpPr>
          <p:cNvPr id="3" name="Footer Placeholder 2"/>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5" name="Date Placeholder 4">
            <a:extLst>
              <a:ext uri="{FF2B5EF4-FFF2-40B4-BE49-F238E27FC236}">
                <a16:creationId xmlns:a16="http://schemas.microsoft.com/office/drawing/2014/main" id="{A5C088CF-089B-4C52-BA45-DF726B62ACCB}"/>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281650504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88</a:t>
            </a:fld>
            <a:endParaRPr lang="en-US" dirty="0"/>
          </a:p>
        </p:txBody>
      </p:sp>
      <p:sp>
        <p:nvSpPr>
          <p:cNvPr id="3" name="Content Placeholder 2"/>
          <p:cNvSpPr>
            <a:spLocks noGrp="1"/>
          </p:cNvSpPr>
          <p:nvPr>
            <p:ph type="body" sz="quarter" idx="12"/>
          </p:nvPr>
        </p:nvSpPr>
        <p:spPr>
          <a:xfrm>
            <a:off x="1278833" y="1371600"/>
            <a:ext cx="9753600" cy="4724400"/>
          </a:xfrm>
        </p:spPr>
        <p:txBody>
          <a:bodyPr>
            <a:normAutofit fontScale="92500"/>
          </a:bodyPr>
          <a:lstStyle/>
          <a:p>
            <a:r>
              <a:rPr lang="en-US" dirty="0"/>
              <a:t>Taxable amount of 1099-R distribution reported on NJ 1040 Line 20a Taxable Amounts of IRAs, Pensions, and Annuities</a:t>
            </a:r>
          </a:p>
          <a:p>
            <a:pPr lvl="1"/>
            <a:r>
              <a:rPr lang="en-US" dirty="0"/>
              <a:t>Usually flows through from Federal Box 2a</a:t>
            </a:r>
          </a:p>
          <a:p>
            <a:r>
              <a:rPr lang="en-US" dirty="0"/>
              <a:t>Excludable amount of 1099-R distribution reported on Line 20b Excludable Amounts of IRAs, Pensions, and Annuities</a:t>
            </a:r>
          </a:p>
          <a:p>
            <a:pPr lvl="1"/>
            <a:r>
              <a:rPr lang="en-US" dirty="0"/>
              <a:t>Must be captured manually on NJ Checklist in Income Subject to Tax section</a:t>
            </a:r>
          </a:p>
          <a:p>
            <a:pPr lvl="1"/>
            <a:r>
              <a:rPr lang="en-US" dirty="0"/>
              <a:t>Do not include distributions that are totally tax-exempt for NJ, such as military and disability pensions and rollovers</a:t>
            </a:r>
          </a:p>
        </p:txBody>
      </p:sp>
      <p:sp>
        <p:nvSpPr>
          <p:cNvPr id="2" name="Title 1"/>
          <p:cNvSpPr>
            <a:spLocks noGrp="1"/>
          </p:cNvSpPr>
          <p:nvPr>
            <p:ph type="title"/>
          </p:nvPr>
        </p:nvSpPr>
        <p:spPr/>
        <p:txBody>
          <a:bodyPr>
            <a:normAutofit/>
          </a:bodyPr>
          <a:lstStyle/>
          <a:p>
            <a:r>
              <a:rPr lang="en-US" dirty="0"/>
              <a:t>NJ 1040 Lines to Report Retirement Income</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060F2E81-3B96-4972-8F4B-EED580F3D05D}"/>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8243679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855095" y="2209800"/>
            <a:ext cx="8610600" cy="2333625"/>
          </a:xfrm>
        </p:spPr>
        <p:txBody>
          <a:bodyPr>
            <a:normAutofit/>
          </a:bodyPr>
          <a:lstStyle/>
          <a:p>
            <a:pPr marL="576262" lvl="1" indent="0">
              <a:buNone/>
            </a:pPr>
            <a:endParaRPr lang="en-US" dirty="0"/>
          </a:p>
        </p:txBody>
      </p:sp>
      <p:sp>
        <p:nvSpPr>
          <p:cNvPr id="5" name="Slide Number Placeholder 4"/>
          <p:cNvSpPr>
            <a:spLocks noGrp="1"/>
          </p:cNvSpPr>
          <p:nvPr>
            <p:ph type="sldNum" sz="quarter" idx="11"/>
          </p:nvPr>
        </p:nvSpPr>
        <p:spPr/>
        <p:txBody>
          <a:bodyPr/>
          <a:lstStyle/>
          <a:p>
            <a:fld id="{0D5AF39D-F6B7-4EB7-86A6-18194CFE1AF2}" type="slidenum">
              <a:rPr lang="en-US" smtClean="0"/>
              <a:pPr/>
              <a:t>89</a:t>
            </a:fld>
            <a:endParaRPr lang="en-US" dirty="0"/>
          </a:p>
        </p:txBody>
      </p:sp>
      <p:pic>
        <p:nvPicPr>
          <p:cNvPr id="14" name="Picture 13"/>
          <p:cNvPicPr>
            <a:picLocks noChangeAspect="1"/>
          </p:cNvPicPr>
          <p:nvPr/>
        </p:nvPicPr>
        <p:blipFill>
          <a:blip r:embed="rId3"/>
          <a:stretch>
            <a:fillRect/>
          </a:stretch>
        </p:blipFill>
        <p:spPr>
          <a:xfrm>
            <a:off x="1845570" y="2819400"/>
            <a:ext cx="8620125" cy="1724025"/>
          </a:xfrm>
          <a:prstGeom prst="rect">
            <a:avLst/>
          </a:prstGeom>
        </p:spPr>
      </p:pic>
      <p:pic>
        <p:nvPicPr>
          <p:cNvPr id="15" name="Picture 14"/>
          <p:cNvPicPr>
            <a:picLocks noChangeAspect="1"/>
          </p:cNvPicPr>
          <p:nvPr/>
        </p:nvPicPr>
        <p:blipFill>
          <a:blip r:embed="rId4"/>
          <a:stretch>
            <a:fillRect/>
          </a:stretch>
        </p:blipFill>
        <p:spPr>
          <a:xfrm>
            <a:off x="1855095" y="2209800"/>
            <a:ext cx="8610600" cy="609600"/>
          </a:xfrm>
          <a:prstGeom prst="rect">
            <a:avLst/>
          </a:prstGeom>
        </p:spPr>
      </p:pic>
      <p:sp>
        <p:nvSpPr>
          <p:cNvPr id="2" name="Title 1"/>
          <p:cNvSpPr>
            <a:spLocks noGrp="1"/>
          </p:cNvSpPr>
          <p:nvPr>
            <p:ph type="title"/>
          </p:nvPr>
        </p:nvSpPr>
        <p:spPr/>
        <p:txBody>
          <a:bodyPr>
            <a:normAutofit fontScale="90000"/>
          </a:bodyPr>
          <a:lstStyle/>
          <a:p>
            <a:r>
              <a:rPr lang="en-US" dirty="0"/>
              <a:t>NJ Checklist – Adjustments to Line 20b Excludable Amounts of IRAs, Pensions, and Annuities</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3E95F818-C879-49D4-A1A7-38CBD9D7B9C5}"/>
              </a:ext>
            </a:extLst>
          </p:cNvPr>
          <p:cNvSpPr>
            <a:spLocks noGrp="1"/>
          </p:cNvSpPr>
          <p:nvPr>
            <p:ph type="dt" sz="half" idx="13"/>
          </p:nvPr>
        </p:nvSpPr>
        <p:spPr/>
        <p:txBody>
          <a:bodyPr/>
          <a:lstStyle/>
          <a:p>
            <a:r>
              <a:rPr lang="en-US"/>
              <a:t>12-15-2020 v1.1</a:t>
            </a:r>
            <a:endParaRPr lang="en-US" dirty="0"/>
          </a:p>
        </p:txBody>
      </p:sp>
      <p:cxnSp>
        <p:nvCxnSpPr>
          <p:cNvPr id="9" name="Straight Arrow Connector 8">
            <a:extLst>
              <a:ext uri="{FF2B5EF4-FFF2-40B4-BE49-F238E27FC236}">
                <a16:creationId xmlns:a16="http://schemas.microsoft.com/office/drawing/2014/main" id="{330D8F9A-575E-4B87-AF40-74882F63E9ED}"/>
              </a:ext>
            </a:extLst>
          </p:cNvPr>
          <p:cNvCxnSpPr/>
          <p:nvPr/>
        </p:nvCxnSpPr>
        <p:spPr bwMode="auto">
          <a:xfrm>
            <a:off x="1219200" y="2971800"/>
            <a:ext cx="2828441" cy="1667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35573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normAutofit/>
          </a:bodyPr>
          <a:lstStyle/>
          <a:p>
            <a:r>
              <a:rPr lang="en-US" altLang="en-US" dirty="0"/>
              <a:t>Traditional IRA</a:t>
            </a:r>
          </a:p>
        </p:txBody>
      </p:sp>
      <p:sp>
        <p:nvSpPr>
          <p:cNvPr id="475139" name="Rectangle 3"/>
          <p:cNvSpPr>
            <a:spLocks noGrp="1" noChangeArrowheads="1"/>
          </p:cNvSpPr>
          <p:nvPr>
            <p:ph idx="1"/>
          </p:nvPr>
        </p:nvSpPr>
        <p:spPr>
          <a:xfrm>
            <a:off x="1546090" y="1524000"/>
            <a:ext cx="9272104" cy="4876804"/>
          </a:xfrm>
        </p:spPr>
        <p:txBody>
          <a:bodyPr>
            <a:normAutofit/>
          </a:bodyPr>
          <a:lstStyle/>
          <a:p>
            <a:pPr>
              <a:lnSpc>
                <a:spcPct val="80000"/>
              </a:lnSpc>
            </a:pPr>
            <a:r>
              <a:rPr lang="en-US" altLang="en-US" sz="3000" dirty="0"/>
              <a:t>Required Minimum Distribution (RMD) by April 1 following year taxpayer turns 70½</a:t>
            </a:r>
          </a:p>
          <a:p>
            <a:pPr lvl="1">
              <a:lnSpc>
                <a:spcPct val="80000"/>
              </a:lnSpc>
            </a:pPr>
            <a:r>
              <a:rPr lang="en-US" altLang="en-US" sz="2400" dirty="0"/>
              <a:t>If first RMD is not taken until following year, will have to take two RMDs that year – one by April 1 and second by December 31</a:t>
            </a:r>
          </a:p>
          <a:p>
            <a:pPr lvl="1">
              <a:lnSpc>
                <a:spcPct val="80000"/>
              </a:lnSpc>
            </a:pPr>
            <a:r>
              <a:rPr lang="en-US" altLang="en-US" sz="2400" dirty="0"/>
              <a:t>If full RMD not taken, 50% penalty for amount not withdrawn</a:t>
            </a:r>
          </a:p>
          <a:p>
            <a:pPr>
              <a:lnSpc>
                <a:spcPct val="80000"/>
              </a:lnSpc>
            </a:pPr>
            <a:r>
              <a:rPr lang="en-US" altLang="en-US" sz="3000" dirty="0"/>
              <a:t>NJ rules:</a:t>
            </a:r>
          </a:p>
          <a:p>
            <a:pPr lvl="1">
              <a:lnSpc>
                <a:spcPct val="80000"/>
              </a:lnSpc>
            </a:pPr>
            <a:r>
              <a:rPr lang="en-US" altLang="en-US" sz="2400" dirty="0"/>
              <a:t>Contributions to IRA are not deductible in the year made</a:t>
            </a:r>
          </a:p>
          <a:p>
            <a:pPr lvl="1">
              <a:lnSpc>
                <a:spcPct val="80000"/>
              </a:lnSpc>
            </a:pPr>
            <a:r>
              <a:rPr lang="en-US" altLang="en-US" sz="2400" dirty="0"/>
              <a:t>Therefore, contributions may not be taxable when distributed</a:t>
            </a:r>
          </a:p>
          <a:p>
            <a:pPr lvl="3">
              <a:lnSpc>
                <a:spcPct val="80000"/>
              </a:lnSpc>
            </a:pPr>
            <a:r>
              <a:rPr lang="en-US" altLang="en-US" sz="1600" dirty="0"/>
              <a:t>Need records to show contribution amounts</a:t>
            </a:r>
          </a:p>
          <a:p>
            <a:pPr lvl="1">
              <a:lnSpc>
                <a:spcPct val="80000"/>
              </a:lnSpc>
            </a:pPr>
            <a:r>
              <a:rPr lang="en-US" altLang="en-US" sz="2400" dirty="0"/>
              <a:t>Earnings accumulate tax deferred, but earnings taxed when distributed</a:t>
            </a:r>
          </a:p>
          <a:p>
            <a:pPr>
              <a:lnSpc>
                <a:spcPct val="80000"/>
              </a:lnSpc>
            </a:pPr>
            <a:endParaRPr lang="en-US" altLang="en-US" sz="2800"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dirty="0"/>
          </a:p>
        </p:txBody>
      </p:sp>
      <p:sp>
        <p:nvSpPr>
          <p:cNvPr id="8" name="TextBox 7" descr="NJ (cont'd)" title="NJ (cont'd)">
            <a:extLst>
              <a:ext uri="{FF2B5EF4-FFF2-40B4-BE49-F238E27FC236}">
                <a16:creationId xmlns:a16="http://schemas.microsoft.com/office/drawing/2014/main" id="{11EC0064-269C-445A-96C1-9338B4C5A20A}"/>
              </a:ext>
            </a:extLst>
          </p:cNvPr>
          <p:cNvSpPr txBox="1"/>
          <p:nvPr/>
        </p:nvSpPr>
        <p:spPr>
          <a:xfrm>
            <a:off x="10114027" y="749234"/>
            <a:ext cx="704167" cy="338554"/>
          </a:xfrm>
          <a:prstGeom prst="rect">
            <a:avLst/>
          </a:prstGeom>
          <a:noFill/>
        </p:spPr>
        <p:txBody>
          <a:bodyPr wrap="none" rtlCol="0">
            <a:spAutoFit/>
          </a:bodyPr>
          <a:lstStyle/>
          <a:p>
            <a:pPr algn="r"/>
            <a:r>
              <a:rPr lang="en-US" sz="1600" dirty="0">
                <a:solidFill>
                  <a:schemeClr val="bg1"/>
                </a:solidFill>
              </a:rPr>
              <a:t>cont’d</a:t>
            </a:r>
          </a:p>
        </p:txBody>
      </p:sp>
      <p:sp>
        <p:nvSpPr>
          <p:cNvPr id="2" name="Footer Placeholder 1"/>
          <p:cNvSpPr>
            <a:spLocks noGrp="1"/>
          </p:cNvSpPr>
          <p:nvPr>
            <p:ph type="ftr" sz="quarter" idx="3"/>
          </p:nvPr>
        </p:nvSpPr>
        <p:spPr>
          <a:xfrm>
            <a:off x="4038600" y="6400803"/>
            <a:ext cx="4114800" cy="301625"/>
          </a:xfrm>
        </p:spPr>
        <p:txBody>
          <a:bodyPr/>
          <a:lstStyle/>
          <a:p>
            <a:r>
              <a:rPr lang="en-US"/>
              <a:t>NJ Retirement Income Exercises</a:t>
            </a:r>
            <a:endParaRPr lang="en-US" dirty="0"/>
          </a:p>
        </p:txBody>
      </p:sp>
      <p:sp>
        <p:nvSpPr>
          <p:cNvPr id="3" name="Date Placeholder 2">
            <a:extLst>
              <a:ext uri="{FF2B5EF4-FFF2-40B4-BE49-F238E27FC236}">
                <a16:creationId xmlns:a16="http://schemas.microsoft.com/office/drawing/2014/main" id="{98B04F05-7544-4E4F-BDE3-EAD0A082E77E}"/>
              </a:ext>
            </a:extLst>
          </p:cNvPr>
          <p:cNvSpPr>
            <a:spLocks noGrp="1"/>
          </p:cNvSpPr>
          <p:nvPr>
            <p:ph type="dt" sz="half" idx="10"/>
          </p:nvPr>
        </p:nvSpPr>
        <p:spPr/>
        <p:txBody>
          <a:bodyPr/>
          <a:lstStyle/>
          <a:p>
            <a:r>
              <a:rPr lang="en-US"/>
              <a:t>12-15-2020 v1.1</a:t>
            </a:r>
            <a:endParaRPr lang="en-US" dirty="0"/>
          </a:p>
        </p:txBody>
      </p:sp>
    </p:spTree>
    <p:extLst>
      <p:ext uri="{BB962C8B-B14F-4D97-AF65-F5344CB8AC3E}">
        <p14:creationId xmlns:p14="http://schemas.microsoft.com/office/powerpoint/2010/main" val="259393322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90</a:t>
            </a:fld>
            <a:endParaRPr lang="en-US" dirty="0"/>
          </a:p>
        </p:txBody>
      </p:sp>
      <p:sp>
        <p:nvSpPr>
          <p:cNvPr id="3" name="Content Placeholder 2"/>
          <p:cNvSpPr>
            <a:spLocks noGrp="1"/>
          </p:cNvSpPr>
          <p:nvPr>
            <p:ph type="body" sz="quarter" idx="12"/>
          </p:nvPr>
        </p:nvSpPr>
        <p:spPr>
          <a:xfrm>
            <a:off x="1278833" y="1371600"/>
            <a:ext cx="9753600" cy="5105400"/>
          </a:xfrm>
        </p:spPr>
        <p:txBody>
          <a:bodyPr>
            <a:normAutofit fontScale="92500" lnSpcReduction="20000"/>
          </a:bodyPr>
          <a:lstStyle/>
          <a:p>
            <a:pPr marL="365760" indent="-457200">
              <a:buNone/>
            </a:pPr>
            <a:r>
              <a:rPr lang="en-US" dirty="0">
                <a:solidFill>
                  <a:srgbClr val="FF0000"/>
                </a:solidFill>
              </a:rPr>
              <a:t>1) </a:t>
            </a:r>
            <a:r>
              <a:rPr lang="en-US" dirty="0"/>
              <a:t>Let taxable amount in Box 2a flow through from Federal to NJ 1040 Line 20a</a:t>
            </a:r>
          </a:p>
          <a:p>
            <a:pPr marL="365760" indent="-365760">
              <a:buNone/>
            </a:pPr>
            <a:r>
              <a:rPr lang="en-US" dirty="0"/>
              <a:t>    Calculate excludable amount (Box 1-Box 2a) and note on Adjustments to Line 20b row of NJ Checklist</a:t>
            </a:r>
          </a:p>
          <a:p>
            <a:pPr marL="365760" indent="-457200">
              <a:buNone/>
            </a:pPr>
            <a:r>
              <a:rPr lang="en-US" dirty="0">
                <a:solidFill>
                  <a:srgbClr val="FF0000"/>
                </a:solidFill>
              </a:rPr>
              <a:t>2) </a:t>
            </a:r>
            <a:r>
              <a:rPr lang="en-US" dirty="0"/>
              <a:t>If eligible, use 3-Year Rule method (see next slide for eligibility)</a:t>
            </a:r>
          </a:p>
          <a:p>
            <a:pPr marL="457200" indent="-457200">
              <a:buNone/>
            </a:pPr>
            <a:r>
              <a:rPr lang="en-US" dirty="0"/>
              <a:t>     Full distribution amount is excludable and reported on Line 20b until all contributions are recovered</a:t>
            </a:r>
          </a:p>
          <a:p>
            <a:pPr marL="457200" indent="-457200">
              <a:buNone/>
            </a:pPr>
            <a:r>
              <a:rPr lang="en-US" dirty="0"/>
              <a:t>     After all contributions are recovered, distribution is fully taxable and reported on Line 20a</a:t>
            </a:r>
          </a:p>
          <a:p>
            <a:pPr marL="0" indent="0">
              <a:buNone/>
            </a:pPr>
            <a:endParaRPr lang="en-US" dirty="0"/>
          </a:p>
          <a:p>
            <a:pPr marL="365760" indent="-36576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Two Methods for Determining NJ Taxable and Excludable Amounts of Pension</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7D8CA217-AECC-4BD6-A1D2-2BCC70173041}"/>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74392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91</a:t>
            </a:fld>
            <a:endParaRPr lang="en-US" dirty="0"/>
          </a:p>
        </p:txBody>
      </p:sp>
      <p:sp>
        <p:nvSpPr>
          <p:cNvPr id="3" name="Content Placeholder 2"/>
          <p:cNvSpPr>
            <a:spLocks noGrp="1"/>
          </p:cNvSpPr>
          <p:nvPr>
            <p:ph type="body" sz="quarter" idx="12"/>
          </p:nvPr>
        </p:nvSpPr>
        <p:spPr>
          <a:xfrm>
            <a:off x="1278833" y="1371600"/>
            <a:ext cx="9753600" cy="4724400"/>
          </a:xfrm>
        </p:spPr>
        <p:txBody>
          <a:bodyPr>
            <a:normAutofit/>
          </a:bodyPr>
          <a:lstStyle/>
          <a:p>
            <a:r>
              <a:rPr lang="en-US" dirty="0"/>
              <a:t>You may use 3-Year Rule method if:</a:t>
            </a:r>
          </a:p>
          <a:p>
            <a:pPr lvl="1"/>
            <a:r>
              <a:rPr lang="en-US" dirty="0"/>
              <a:t>You will recover </a:t>
            </a:r>
            <a:r>
              <a:rPr lang="en-US" b="1" u="sng" dirty="0"/>
              <a:t>all</a:t>
            </a:r>
            <a:r>
              <a:rPr lang="en-US" dirty="0"/>
              <a:t> your contributions within 36 months from date you receive first payment from plan</a:t>
            </a:r>
          </a:p>
          <a:p>
            <a:pPr lvl="1"/>
            <a:r>
              <a:rPr lang="en-US" dirty="0"/>
              <a:t>Both you </a:t>
            </a:r>
            <a:r>
              <a:rPr lang="en-US" b="1" u="sng" dirty="0"/>
              <a:t>and</a:t>
            </a:r>
            <a:r>
              <a:rPr lang="en-US" dirty="0"/>
              <a:t> your employer contributed to plan</a:t>
            </a:r>
          </a:p>
          <a:p>
            <a:r>
              <a:rPr lang="en-US" dirty="0"/>
              <a:t>See NJ Special Handling document to help calculate amounts to put on NJ Checklist if using 3-Year Rule</a:t>
            </a:r>
          </a:p>
          <a:p>
            <a:pPr lvl="1"/>
            <a:endParaRPr lang="en-US" dirty="0"/>
          </a:p>
        </p:txBody>
      </p:sp>
      <p:sp>
        <p:nvSpPr>
          <p:cNvPr id="2" name="Title 1"/>
          <p:cNvSpPr>
            <a:spLocks noGrp="1"/>
          </p:cNvSpPr>
          <p:nvPr>
            <p:ph type="title"/>
          </p:nvPr>
        </p:nvSpPr>
        <p:spPr/>
        <p:txBody>
          <a:bodyPr/>
          <a:lstStyle/>
          <a:p>
            <a:r>
              <a:rPr lang="en-US" dirty="0"/>
              <a:t>3-Year Rule Method</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3736B40C-840D-4F5F-8DCA-5FB2D28F68EA}"/>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26437543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92</a:t>
            </a:fld>
            <a:endParaRPr lang="en-US" dirty="0"/>
          </a:p>
        </p:txBody>
      </p:sp>
      <p:sp>
        <p:nvSpPr>
          <p:cNvPr id="3" name="Content Placeholder 2"/>
          <p:cNvSpPr>
            <a:spLocks noGrp="1"/>
          </p:cNvSpPr>
          <p:nvPr>
            <p:ph type="body" sz="quarter" idx="12"/>
          </p:nvPr>
        </p:nvSpPr>
        <p:spPr>
          <a:xfrm>
            <a:off x="1066803" y="1295400"/>
            <a:ext cx="9965630" cy="4800600"/>
          </a:xfrm>
        </p:spPr>
        <p:txBody>
          <a:bodyPr>
            <a:normAutofit/>
          </a:bodyPr>
          <a:lstStyle/>
          <a:p>
            <a:r>
              <a:rPr lang="en-US" dirty="0"/>
              <a:t>Most commonly, these are government pensions received from </a:t>
            </a:r>
            <a:r>
              <a:rPr lang="en-US" b="1" i="1" dirty="0"/>
              <a:t>NJ Division of Pensions and Benefits</a:t>
            </a:r>
          </a:p>
          <a:p>
            <a:pPr lvl="1"/>
            <a:r>
              <a:rPr lang="en-US" dirty="0"/>
              <a:t>E.g. – state employees, teachers, etc.</a:t>
            </a:r>
          </a:p>
          <a:p>
            <a:r>
              <a:rPr lang="en-US" dirty="0"/>
              <a:t>Contributions are pre-tax for Federal </a:t>
            </a:r>
          </a:p>
          <a:p>
            <a:pPr lvl="1"/>
            <a:r>
              <a:rPr lang="en-US" dirty="0"/>
              <a:t>Therefore, distributions are usually fully taxable on Federal return</a:t>
            </a:r>
          </a:p>
          <a:p>
            <a:pPr lvl="1"/>
            <a:r>
              <a:rPr lang="en-US" dirty="0"/>
              <a:t>Taxable amount could be slightly less than gross amount due to pre-1987 after-tax contributions (small amount in Box 9b) </a:t>
            </a:r>
          </a:p>
        </p:txBody>
      </p:sp>
      <p:sp>
        <p:nvSpPr>
          <p:cNvPr id="2" name="Title 1"/>
          <p:cNvSpPr>
            <a:spLocks noGrp="1"/>
          </p:cNvSpPr>
          <p:nvPr>
            <p:ph type="title"/>
          </p:nvPr>
        </p:nvSpPr>
        <p:spPr/>
        <p:txBody>
          <a:bodyPr/>
          <a:lstStyle/>
          <a:p>
            <a:r>
              <a:rPr lang="en-US" dirty="0"/>
              <a:t>Pensions with Federal Pre-Tax Contributions</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E7C764E0-7B3C-4671-9018-90123F4FFF3F}"/>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282038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93</a:t>
            </a:fld>
            <a:endParaRPr lang="en-US" dirty="0"/>
          </a:p>
        </p:txBody>
      </p:sp>
      <p:sp>
        <p:nvSpPr>
          <p:cNvPr id="3" name="Content Placeholder 2"/>
          <p:cNvSpPr>
            <a:spLocks noGrp="1"/>
          </p:cNvSpPr>
          <p:nvPr>
            <p:ph type="body" sz="quarter" idx="12"/>
          </p:nvPr>
        </p:nvSpPr>
        <p:spPr>
          <a:xfrm>
            <a:off x="1066803" y="1295400"/>
            <a:ext cx="9965630" cy="4800600"/>
          </a:xfrm>
        </p:spPr>
        <p:txBody>
          <a:bodyPr>
            <a:normAutofit fontScale="92500" lnSpcReduction="10000"/>
          </a:bodyPr>
          <a:lstStyle/>
          <a:p>
            <a:r>
              <a:rPr lang="en-US" dirty="0"/>
              <a:t>All contributions are after-tax for NJ; therefore, the taxability of distribution for NJ return will be different than the Federal</a:t>
            </a:r>
          </a:p>
          <a:p>
            <a:pPr lvl="1"/>
            <a:r>
              <a:rPr lang="en-US" dirty="0"/>
              <a:t>Calculate the taxable and excludable amounts for NJ by using the Bogart Annuity calculator</a:t>
            </a:r>
          </a:p>
          <a:p>
            <a:pPr lvl="1"/>
            <a:r>
              <a:rPr lang="en-US" dirty="0"/>
              <a:t>Must use </a:t>
            </a:r>
            <a:r>
              <a:rPr lang="en-US" u="sng" dirty="0"/>
              <a:t>total</a:t>
            </a:r>
            <a:r>
              <a:rPr lang="en-US" dirty="0"/>
              <a:t> amount of pension contributions, not amount in Box 9b which is just Federal after-tax contributions</a:t>
            </a:r>
          </a:p>
          <a:p>
            <a:pPr lvl="2"/>
            <a:r>
              <a:rPr lang="en-US" dirty="0"/>
              <a:t>Taxpayer received a letter with this info when pension started.  Can also call Division of Pensions and Benefits to obtain</a:t>
            </a:r>
          </a:p>
          <a:p>
            <a:pPr lvl="1"/>
            <a:r>
              <a:rPr lang="en-US" dirty="0"/>
              <a:t>May not have large impact on NJ bottom line since NJ pension exclusion has increased to $80K (MFJ) for 2019 (discussed on later slides)</a:t>
            </a:r>
          </a:p>
          <a:p>
            <a:endParaRPr lang="en-US" dirty="0"/>
          </a:p>
        </p:txBody>
      </p:sp>
      <p:sp>
        <p:nvSpPr>
          <p:cNvPr id="2" name="Title 1"/>
          <p:cNvSpPr>
            <a:spLocks noGrp="1"/>
          </p:cNvSpPr>
          <p:nvPr>
            <p:ph type="title"/>
          </p:nvPr>
        </p:nvSpPr>
        <p:spPr/>
        <p:txBody>
          <a:bodyPr/>
          <a:lstStyle/>
          <a:p>
            <a:r>
              <a:rPr lang="en-US" dirty="0"/>
              <a:t>Pensions with Federal Pre-Tax Contributions</a:t>
            </a:r>
          </a:p>
        </p:txBody>
      </p:sp>
      <p:sp>
        <p:nvSpPr>
          <p:cNvPr id="4" name="TextBox 3"/>
          <p:cNvSpPr txBox="1"/>
          <p:nvPr/>
        </p:nvSpPr>
        <p:spPr>
          <a:xfrm flipH="1">
            <a:off x="10818194" y="592723"/>
            <a:ext cx="1023287" cy="338554"/>
          </a:xfrm>
          <a:prstGeom prst="rect">
            <a:avLst/>
          </a:prstGeom>
          <a:noFill/>
        </p:spPr>
        <p:txBody>
          <a:bodyPr wrap="square" rtlCol="0">
            <a:spAutoFit/>
          </a:bodyPr>
          <a:lstStyle/>
          <a:p>
            <a:r>
              <a:rPr lang="en-US" sz="1600" dirty="0">
                <a:solidFill>
                  <a:schemeClr val="bg1"/>
                </a:solidFill>
              </a:rPr>
              <a:t>cont’d</a:t>
            </a:r>
          </a:p>
        </p:txBody>
      </p:sp>
      <p:sp>
        <p:nvSpPr>
          <p:cNvPr id="6" name="Footer Placeholder 5"/>
          <p:cNvSpPr>
            <a:spLocks noGrp="1"/>
          </p:cNvSpPr>
          <p:nvPr>
            <p:ph type="ftr" sz="quarter" idx="10"/>
          </p:nvPr>
        </p:nvSpPr>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7880FFAA-876B-4CC6-882B-424368E3423C}"/>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2971482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6A901E-51ED-463D-917B-7B5B30164079}"/>
              </a:ext>
            </a:extLst>
          </p:cNvPr>
          <p:cNvSpPr>
            <a:spLocks noGrp="1"/>
          </p:cNvSpPr>
          <p:nvPr>
            <p:ph type="dt" sz="half" idx="10"/>
          </p:nvPr>
        </p:nvSpPr>
        <p:spPr/>
        <p:txBody>
          <a:bodyPr/>
          <a:lstStyle/>
          <a:p>
            <a:r>
              <a:rPr lang="en-US"/>
              <a:t>12-15-2020 v1.1</a:t>
            </a:r>
            <a:endParaRPr lang="en-US" dirty="0"/>
          </a:p>
        </p:txBody>
      </p:sp>
      <p:sp>
        <p:nvSpPr>
          <p:cNvPr id="4" name="Footer Placeholder 3"/>
          <p:cNvSpPr>
            <a:spLocks noGrp="1"/>
          </p:cNvSpPr>
          <p:nvPr>
            <p:ph type="ftr" sz="quarter" idx="11"/>
          </p:nvPr>
        </p:nvSpPr>
        <p:spPr/>
        <p:txBody>
          <a:bodyPr/>
          <a:lstStyle/>
          <a:p>
            <a:r>
              <a:rPr lang="en-US"/>
              <a:t>NJ Retirement Income Exercises</a:t>
            </a:r>
            <a:endParaRPr lang="en-US" dirty="0"/>
          </a:p>
        </p:txBody>
      </p:sp>
      <p:sp>
        <p:nvSpPr>
          <p:cNvPr id="3" name="Slide Number Placeholder 2"/>
          <p:cNvSpPr>
            <a:spLocks noGrp="1"/>
          </p:cNvSpPr>
          <p:nvPr>
            <p:ph type="sldNum" sz="quarter" idx="12"/>
          </p:nvPr>
        </p:nvSpPr>
        <p:spPr/>
        <p:txBody>
          <a:bodyPr/>
          <a:lstStyle/>
          <a:p>
            <a:fld id="{0D5AF39D-F6B7-4EB7-86A6-18194CFE1AF2}" type="slidenum">
              <a:rPr lang="en-US" smtClean="0"/>
              <a:t>94</a:t>
            </a:fld>
            <a:endParaRPr lang="en-US" dirty="0"/>
          </a:p>
        </p:txBody>
      </p:sp>
      <p:sp>
        <p:nvSpPr>
          <p:cNvPr id="7" name="Title 6">
            <a:extLst>
              <a:ext uri="{FF2B5EF4-FFF2-40B4-BE49-F238E27FC236}">
                <a16:creationId xmlns:a16="http://schemas.microsoft.com/office/drawing/2014/main" id="{7A5FD24F-E638-4D0E-9CEE-43C185E145B1}"/>
              </a:ext>
            </a:extLst>
          </p:cNvPr>
          <p:cNvSpPr>
            <a:spLocks noGrp="1"/>
          </p:cNvSpPr>
          <p:nvPr>
            <p:ph type="title"/>
          </p:nvPr>
        </p:nvSpPr>
        <p:spPr/>
        <p:txBody>
          <a:bodyPr>
            <a:normAutofit fontScale="90000"/>
          </a:bodyPr>
          <a:lstStyle/>
          <a:p>
            <a:r>
              <a:rPr lang="en-US" sz="4000" b="1" dirty="0"/>
              <a:t>NJ Government Pension with Federal Pre-Tax</a:t>
            </a:r>
            <a:r>
              <a:rPr lang="en-US" sz="4000" b="1" u="sng" dirty="0"/>
              <a:t> </a:t>
            </a:r>
            <a:r>
              <a:rPr lang="en-US" sz="4000" b="1" dirty="0"/>
              <a:t>Contributions; After-Tax for NJ</a:t>
            </a:r>
            <a:endParaRPr lang="en-US" dirty="0"/>
          </a:p>
        </p:txBody>
      </p:sp>
      <p:pic>
        <p:nvPicPr>
          <p:cNvPr id="6" name="Picture 5"/>
          <p:cNvPicPr>
            <a:picLocks noChangeAspect="1"/>
          </p:cNvPicPr>
          <p:nvPr/>
        </p:nvPicPr>
        <p:blipFill>
          <a:blip r:embed="rId3"/>
          <a:stretch>
            <a:fillRect/>
          </a:stretch>
        </p:blipFill>
        <p:spPr>
          <a:xfrm>
            <a:off x="3276600" y="1274317"/>
            <a:ext cx="7734300" cy="4922349"/>
          </a:xfrm>
          <a:prstGeom prst="rect">
            <a:avLst/>
          </a:prstGeom>
        </p:spPr>
      </p:pic>
      <p:sp>
        <p:nvSpPr>
          <p:cNvPr id="8" name="TextBox 7">
            <a:extLst>
              <a:ext uri="{FF2B5EF4-FFF2-40B4-BE49-F238E27FC236}">
                <a16:creationId xmlns:a16="http://schemas.microsoft.com/office/drawing/2014/main" id="{D6E1F957-C4B7-4988-AC00-18D33CD72A64}"/>
              </a:ext>
            </a:extLst>
          </p:cNvPr>
          <p:cNvSpPr txBox="1"/>
          <p:nvPr/>
        </p:nvSpPr>
        <p:spPr>
          <a:xfrm>
            <a:off x="228600" y="1828800"/>
            <a:ext cx="2819397" cy="1107996"/>
          </a:xfrm>
          <a:prstGeom prst="rect">
            <a:avLst/>
          </a:prstGeom>
          <a:noFill/>
          <a:ln w="28575">
            <a:solidFill>
              <a:srgbClr val="FF0000"/>
            </a:solidFill>
          </a:ln>
        </p:spPr>
        <p:txBody>
          <a:bodyPr wrap="square" rtlCol="0">
            <a:spAutoFit/>
          </a:bodyPr>
          <a:lstStyle/>
          <a:p>
            <a:r>
              <a:rPr lang="en-US" sz="2200" b="1" u="sng" dirty="0">
                <a:solidFill>
                  <a:srgbClr val="FF0000"/>
                </a:solidFill>
              </a:rPr>
              <a:t>Total</a:t>
            </a:r>
            <a:r>
              <a:rPr lang="en-US" sz="2200" b="1" dirty="0">
                <a:solidFill>
                  <a:srgbClr val="FF0000"/>
                </a:solidFill>
              </a:rPr>
              <a:t> employee pension contributions $50,000 </a:t>
            </a:r>
            <a:endParaRPr lang="en-US" sz="2200" dirty="0"/>
          </a:p>
        </p:txBody>
      </p:sp>
    </p:spTree>
    <p:extLst>
      <p:ext uri="{BB962C8B-B14F-4D97-AF65-F5344CB8AC3E}">
        <p14:creationId xmlns:p14="http://schemas.microsoft.com/office/powerpoint/2010/main" val="8142911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0AE8343-FA18-4AF6-BAE5-CEEA6A33833A}"/>
              </a:ext>
            </a:extLst>
          </p:cNvPr>
          <p:cNvSpPr>
            <a:spLocks noGrp="1"/>
          </p:cNvSpPr>
          <p:nvPr>
            <p:ph type="dt" sz="half" idx="10"/>
          </p:nvPr>
        </p:nvSpPr>
        <p:spPr/>
        <p:txBody>
          <a:bodyPr/>
          <a:lstStyle/>
          <a:p>
            <a:r>
              <a:rPr lang="en-US"/>
              <a:t>12-15-2020 v1.1</a:t>
            </a:r>
            <a:endParaRPr lang="en-US" dirty="0"/>
          </a:p>
        </p:txBody>
      </p:sp>
      <p:sp>
        <p:nvSpPr>
          <p:cNvPr id="6" name="Footer Placeholder 5"/>
          <p:cNvSpPr>
            <a:spLocks noGrp="1"/>
          </p:cNvSpPr>
          <p:nvPr>
            <p:ph type="ftr" sz="quarter" idx="11"/>
          </p:nvPr>
        </p:nvSpPr>
        <p:spPr/>
        <p:txBody>
          <a:bodyPr/>
          <a:lstStyle/>
          <a:p>
            <a:r>
              <a:rPr lang="en-US"/>
              <a:t>NJ Retirement Income Exercises</a:t>
            </a:r>
            <a:endParaRPr lang="en-US" dirty="0"/>
          </a:p>
        </p:txBody>
      </p:sp>
      <p:sp>
        <p:nvSpPr>
          <p:cNvPr id="5" name="Slide Number Placeholder 4"/>
          <p:cNvSpPr>
            <a:spLocks noGrp="1"/>
          </p:cNvSpPr>
          <p:nvPr>
            <p:ph type="sldNum" sz="quarter" idx="12"/>
          </p:nvPr>
        </p:nvSpPr>
        <p:spPr/>
        <p:txBody>
          <a:bodyPr/>
          <a:lstStyle/>
          <a:p>
            <a:fld id="{0D5AF39D-F6B7-4EB7-86A6-18194CFE1AF2}" type="slidenum">
              <a:rPr lang="en-US" smtClean="0"/>
              <a:pPr/>
              <a:t>95</a:t>
            </a:fld>
            <a:endParaRPr lang="en-US" dirty="0"/>
          </a:p>
        </p:txBody>
      </p:sp>
      <p:sp>
        <p:nvSpPr>
          <p:cNvPr id="2" name="Title 1"/>
          <p:cNvSpPr>
            <a:spLocks noGrp="1"/>
          </p:cNvSpPr>
          <p:nvPr>
            <p:ph type="title"/>
          </p:nvPr>
        </p:nvSpPr>
        <p:spPr>
          <a:xfrm>
            <a:off x="1066803" y="28835"/>
            <a:ext cx="9905997" cy="1143000"/>
          </a:xfrm>
        </p:spPr>
        <p:txBody>
          <a:bodyPr>
            <a:normAutofit fontScale="90000"/>
          </a:bodyPr>
          <a:lstStyle/>
          <a:p>
            <a:r>
              <a:rPr lang="en-US" altLang="en-US" b="0" dirty="0"/>
              <a:t>Simplified Method Calculation Using Bogart Annuity Calculator to Determine </a:t>
            </a:r>
            <a:r>
              <a:rPr lang="en-US" altLang="en-US" b="0" u="sng" dirty="0"/>
              <a:t>NJ </a:t>
            </a:r>
            <a:r>
              <a:rPr lang="en-US" altLang="en-US" b="0" dirty="0"/>
              <a:t>Taxable Amount</a:t>
            </a:r>
            <a:endParaRPr lang="en-US" dirty="0"/>
          </a:p>
        </p:txBody>
      </p:sp>
      <p:pic>
        <p:nvPicPr>
          <p:cNvPr id="8" name="Picture 7">
            <a:extLst>
              <a:ext uri="{FF2B5EF4-FFF2-40B4-BE49-F238E27FC236}">
                <a16:creationId xmlns:a16="http://schemas.microsoft.com/office/drawing/2014/main" id="{70792353-ECBC-4CA4-AC4A-35559B3C57AD}"/>
              </a:ext>
            </a:extLst>
          </p:cNvPr>
          <p:cNvPicPr>
            <a:picLocks noChangeAspect="1"/>
          </p:cNvPicPr>
          <p:nvPr/>
        </p:nvPicPr>
        <p:blipFill>
          <a:blip r:embed="rId3"/>
          <a:stretch>
            <a:fillRect/>
          </a:stretch>
        </p:blipFill>
        <p:spPr>
          <a:xfrm>
            <a:off x="1755831" y="1388081"/>
            <a:ext cx="8740897" cy="4877223"/>
          </a:xfrm>
          <a:prstGeom prst="rect">
            <a:avLst/>
          </a:prstGeom>
        </p:spPr>
      </p:pic>
    </p:spTree>
    <p:extLst>
      <p:ext uri="{BB962C8B-B14F-4D97-AF65-F5344CB8AC3E}">
        <p14:creationId xmlns:p14="http://schemas.microsoft.com/office/powerpoint/2010/main" val="2624875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96</a:t>
            </a:fld>
            <a:endParaRPr lang="en-US" dirty="0"/>
          </a:p>
        </p:txBody>
      </p:sp>
      <p:sp>
        <p:nvSpPr>
          <p:cNvPr id="2" name="Title 1"/>
          <p:cNvSpPr>
            <a:spLocks noGrp="1"/>
          </p:cNvSpPr>
          <p:nvPr>
            <p:ph type="title"/>
          </p:nvPr>
        </p:nvSpPr>
        <p:spPr>
          <a:xfrm>
            <a:off x="1066803" y="28835"/>
            <a:ext cx="9982197" cy="1143000"/>
          </a:xfrm>
        </p:spPr>
        <p:txBody>
          <a:bodyPr>
            <a:normAutofit fontScale="90000"/>
          </a:bodyPr>
          <a:lstStyle/>
          <a:p>
            <a:r>
              <a:rPr lang="en-US" altLang="en-US" b="0" dirty="0"/>
              <a:t>Simplified Method Calculation Using Bogart Annuity Calculator to Determine </a:t>
            </a:r>
            <a:r>
              <a:rPr lang="en-US" altLang="en-US" b="0" u="sng" dirty="0"/>
              <a:t>NJ</a:t>
            </a:r>
            <a:r>
              <a:rPr lang="en-US" altLang="en-US" b="0" dirty="0"/>
              <a:t> Taxable Amount</a:t>
            </a:r>
            <a:endParaRPr lang="en-US" dirty="0"/>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6" name="Date Placeholder 5">
            <a:extLst>
              <a:ext uri="{FF2B5EF4-FFF2-40B4-BE49-F238E27FC236}">
                <a16:creationId xmlns:a16="http://schemas.microsoft.com/office/drawing/2014/main" id="{52C80DFB-5EDD-4F2D-A176-F6BAABA3A5DF}"/>
              </a:ext>
            </a:extLst>
          </p:cNvPr>
          <p:cNvSpPr>
            <a:spLocks noGrp="1"/>
          </p:cNvSpPr>
          <p:nvPr>
            <p:ph type="dt" sz="half" idx="13"/>
          </p:nvPr>
        </p:nvSpPr>
        <p:spPr/>
        <p:txBody>
          <a:bodyPr/>
          <a:lstStyle/>
          <a:p>
            <a:r>
              <a:rPr lang="en-US"/>
              <a:t>12-15-2020 v1.1</a:t>
            </a:r>
            <a:endParaRPr lang="en-US" dirty="0"/>
          </a:p>
        </p:txBody>
      </p:sp>
      <p:pic>
        <p:nvPicPr>
          <p:cNvPr id="7" name="Picture 6">
            <a:extLst>
              <a:ext uri="{FF2B5EF4-FFF2-40B4-BE49-F238E27FC236}">
                <a16:creationId xmlns:a16="http://schemas.microsoft.com/office/drawing/2014/main" id="{4D880BA4-FEBE-424E-BF69-ECE69D309B1C}"/>
              </a:ext>
            </a:extLst>
          </p:cNvPr>
          <p:cNvPicPr>
            <a:picLocks noChangeAspect="1"/>
          </p:cNvPicPr>
          <p:nvPr/>
        </p:nvPicPr>
        <p:blipFill>
          <a:blip r:embed="rId3"/>
          <a:stretch>
            <a:fillRect/>
          </a:stretch>
        </p:blipFill>
        <p:spPr>
          <a:xfrm>
            <a:off x="2209800" y="1296634"/>
            <a:ext cx="8291278" cy="4968671"/>
          </a:xfrm>
          <a:prstGeom prst="rect">
            <a:avLst/>
          </a:prstGeom>
        </p:spPr>
      </p:pic>
    </p:spTree>
    <p:extLst>
      <p:ext uri="{BB962C8B-B14F-4D97-AF65-F5344CB8AC3E}">
        <p14:creationId xmlns:p14="http://schemas.microsoft.com/office/powerpoint/2010/main" val="38271737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F39D-F6B7-4EB7-86A6-18194CFE1AF2}" type="slidenum">
              <a:rPr lang="en-US" smtClean="0"/>
              <a:pPr/>
              <a:t>97</a:t>
            </a:fld>
            <a:endParaRPr lang="en-US" dirty="0"/>
          </a:p>
        </p:txBody>
      </p:sp>
      <p:sp>
        <p:nvSpPr>
          <p:cNvPr id="3" name="Content Placeholder 2"/>
          <p:cNvSpPr>
            <a:spLocks noGrp="1"/>
          </p:cNvSpPr>
          <p:nvPr>
            <p:ph type="body" sz="quarter" idx="12"/>
          </p:nvPr>
        </p:nvSpPr>
        <p:spPr>
          <a:xfrm>
            <a:off x="762000" y="1356370"/>
            <a:ext cx="8610600" cy="4724400"/>
          </a:xfrm>
        </p:spPr>
        <p:txBody>
          <a:bodyPr>
            <a:normAutofit fontScale="92500" lnSpcReduction="10000"/>
          </a:bodyPr>
          <a:lstStyle/>
          <a:p>
            <a:r>
              <a:rPr lang="en-US" dirty="0"/>
              <a:t>Calculate the amount needed to adjust NJ 1040 Line 20a</a:t>
            </a:r>
          </a:p>
          <a:p>
            <a:pPr lvl="1"/>
            <a:r>
              <a:rPr lang="en-US" dirty="0"/>
              <a:t>Box 2a Federal taxable amount (flows thru from Federal)                                               </a:t>
            </a:r>
            <a:r>
              <a:rPr lang="en-US" b="1" dirty="0"/>
              <a:t>minus</a:t>
            </a:r>
          </a:p>
          <a:p>
            <a:pPr lvl="1"/>
            <a:r>
              <a:rPr lang="en-US" dirty="0"/>
              <a:t>Calculated taxable amount from Bogart Calculator</a:t>
            </a:r>
          </a:p>
          <a:p>
            <a:pPr lvl="1"/>
            <a:r>
              <a:rPr lang="en-US" dirty="0"/>
              <a:t>Note the negative Adjustment to Line 20a on the NJ Checklist</a:t>
            </a:r>
          </a:p>
          <a:p>
            <a:pPr marL="460375" indent="-457200">
              <a:buSzPct val="127000"/>
              <a:buFont typeface="Wingdings" panose="05000000000000000000" pitchFamily="2" charset="2"/>
              <a:buChar char="§"/>
            </a:pPr>
            <a:r>
              <a:rPr lang="en-US" dirty="0"/>
              <a:t>Note the excludable amount from Bogart Annuity Calculator as a positive Adjustment to Line 20b on the NJ Checklist          </a:t>
            </a:r>
          </a:p>
        </p:txBody>
      </p:sp>
      <p:sp>
        <p:nvSpPr>
          <p:cNvPr id="2" name="Title 1"/>
          <p:cNvSpPr>
            <a:spLocks noGrp="1"/>
          </p:cNvSpPr>
          <p:nvPr>
            <p:ph type="title"/>
          </p:nvPr>
        </p:nvSpPr>
        <p:spPr/>
        <p:txBody>
          <a:bodyPr>
            <a:normAutofit fontScale="90000"/>
          </a:bodyPr>
          <a:lstStyle/>
          <a:p>
            <a:r>
              <a:rPr lang="en-US" dirty="0"/>
              <a:t>NJ Checklist to Adjust for NJ After-Tax Pension Contributions</a:t>
            </a:r>
          </a:p>
        </p:txBody>
      </p:sp>
      <p:sp>
        <p:nvSpPr>
          <p:cNvPr id="6" name="TextBox 5"/>
          <p:cNvSpPr txBox="1"/>
          <p:nvPr/>
        </p:nvSpPr>
        <p:spPr>
          <a:xfrm>
            <a:off x="9677400" y="1981200"/>
            <a:ext cx="1676400" cy="2246769"/>
          </a:xfrm>
          <a:prstGeom prst="rect">
            <a:avLst/>
          </a:prstGeom>
          <a:noFill/>
        </p:spPr>
        <p:txBody>
          <a:bodyPr wrap="square" rtlCol="0">
            <a:spAutoFit/>
          </a:bodyPr>
          <a:lstStyle/>
          <a:p>
            <a:endParaRPr lang="en-US" dirty="0"/>
          </a:p>
          <a:p>
            <a:endParaRPr lang="en-US" dirty="0"/>
          </a:p>
          <a:p>
            <a:pPr algn="ctr"/>
            <a:r>
              <a:rPr lang="en-US" sz="2600" dirty="0">
                <a:solidFill>
                  <a:srgbClr val="FF0000"/>
                </a:solidFill>
              </a:rPr>
              <a:t> $31,000      minus</a:t>
            </a:r>
          </a:p>
          <a:p>
            <a:pPr algn="ctr"/>
            <a:r>
              <a:rPr lang="en-US" sz="2600" u="sng" dirty="0">
                <a:solidFill>
                  <a:srgbClr val="FF0000"/>
                </a:solidFill>
              </a:rPr>
              <a:t> $29,333</a:t>
            </a:r>
          </a:p>
          <a:p>
            <a:pPr algn="ctr"/>
            <a:r>
              <a:rPr lang="en-US" sz="2600" dirty="0">
                <a:solidFill>
                  <a:srgbClr val="FF0000"/>
                </a:solidFill>
              </a:rPr>
              <a:t>- $1,667 </a:t>
            </a:r>
          </a:p>
        </p:txBody>
      </p:sp>
      <p:sp>
        <p:nvSpPr>
          <p:cNvPr id="8" name="TextBox 7"/>
          <p:cNvSpPr txBox="1"/>
          <p:nvPr/>
        </p:nvSpPr>
        <p:spPr>
          <a:xfrm>
            <a:off x="9881022" y="4806501"/>
            <a:ext cx="1269155" cy="461665"/>
          </a:xfrm>
          <a:prstGeom prst="rect">
            <a:avLst/>
          </a:prstGeom>
          <a:noFill/>
        </p:spPr>
        <p:txBody>
          <a:bodyPr wrap="square" rtlCol="0">
            <a:spAutoFit/>
          </a:bodyPr>
          <a:lstStyle/>
          <a:p>
            <a:r>
              <a:rPr lang="en-US" sz="2400" dirty="0">
                <a:solidFill>
                  <a:srgbClr val="FF0000"/>
                </a:solidFill>
              </a:rPr>
              <a:t>+$1,667</a:t>
            </a:r>
          </a:p>
        </p:txBody>
      </p:sp>
      <p:sp>
        <p:nvSpPr>
          <p:cNvPr id="4" name="Footer Placeholder 3"/>
          <p:cNvSpPr>
            <a:spLocks noGrp="1"/>
          </p:cNvSpPr>
          <p:nvPr>
            <p:ph type="ftr" sz="quarter" idx="10"/>
          </p:nvPr>
        </p:nvSpPr>
        <p:spPr/>
        <p:txBody>
          <a:bodyPr/>
          <a:lstStyle/>
          <a:p>
            <a:r>
              <a:rPr lang="en-US"/>
              <a:t>NJ Retirement Income Exercises</a:t>
            </a:r>
            <a:endParaRPr lang="en-US" dirty="0"/>
          </a:p>
        </p:txBody>
      </p:sp>
      <p:sp>
        <p:nvSpPr>
          <p:cNvPr id="7" name="Date Placeholder 6">
            <a:extLst>
              <a:ext uri="{FF2B5EF4-FFF2-40B4-BE49-F238E27FC236}">
                <a16:creationId xmlns:a16="http://schemas.microsoft.com/office/drawing/2014/main" id="{464CE144-3FF3-4BE8-9F63-FE61C93F25F5}"/>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19303135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NJ Retirement Income Exercises</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98</a:t>
            </a:fld>
            <a:endParaRPr lang="en-US" dirty="0"/>
          </a:p>
        </p:txBody>
      </p:sp>
      <p:sp>
        <p:nvSpPr>
          <p:cNvPr id="3" name="Content Placeholder 2"/>
          <p:cNvSpPr>
            <a:spLocks noGrp="1"/>
          </p:cNvSpPr>
          <p:nvPr>
            <p:ph sz="quarter" idx="12"/>
          </p:nvPr>
        </p:nvSpPr>
        <p:spPr/>
        <p:txBody>
          <a:bodyPr>
            <a:normAutofit fontScale="92500" lnSpcReduction="20000"/>
          </a:bodyPr>
          <a:lstStyle/>
          <a:p>
            <a:r>
              <a:rPr lang="en-US" dirty="0"/>
              <a:t>Distributions from IRAs, 403b, 457b, and Thrift Savings Plans (TSPs) are taxed in NJ except for the portion that represents taxpayer contributions</a:t>
            </a:r>
          </a:p>
          <a:p>
            <a:pPr lvl="1"/>
            <a:r>
              <a:rPr lang="en-US" dirty="0"/>
              <a:t> Contributions were made with after-tax money for NJ, so not taxed upon distribution</a:t>
            </a:r>
          </a:p>
          <a:p>
            <a:r>
              <a:rPr lang="en-US" dirty="0"/>
              <a:t>To determine NJ taxable amount of any of these distributions, the portion of the distribution that represents taxpayer contributions is allocated over expected number of distribution months</a:t>
            </a:r>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IRAs, 403b, 457b, Thrift Savings Plans</a:t>
            </a:r>
          </a:p>
        </p:txBody>
      </p:sp>
      <p:sp>
        <p:nvSpPr>
          <p:cNvPr id="4" name="Date Placeholder 3">
            <a:extLst>
              <a:ext uri="{FF2B5EF4-FFF2-40B4-BE49-F238E27FC236}">
                <a16:creationId xmlns:a16="http://schemas.microsoft.com/office/drawing/2014/main" id="{C865F7CB-844F-4E3F-B181-B9E656F983F1}"/>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34211442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NJ Retirement Income Exercises</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99</a:t>
            </a:fld>
            <a:endParaRPr lang="en-US" dirty="0"/>
          </a:p>
        </p:txBody>
      </p:sp>
      <p:sp>
        <p:nvSpPr>
          <p:cNvPr id="3" name="Content Placeholder 2"/>
          <p:cNvSpPr>
            <a:spLocks noGrp="1"/>
          </p:cNvSpPr>
          <p:nvPr>
            <p:ph sz="quarter" idx="12"/>
          </p:nvPr>
        </p:nvSpPr>
        <p:spPr>
          <a:xfrm>
            <a:off x="1278833" y="1600200"/>
            <a:ext cx="9753600" cy="4184593"/>
          </a:xfrm>
        </p:spPr>
        <p:txBody>
          <a:bodyPr>
            <a:normAutofit fontScale="92500"/>
          </a:bodyPr>
          <a:lstStyle/>
          <a:p>
            <a:r>
              <a:rPr lang="en-US" dirty="0"/>
              <a:t>Taxpayer must know total contributions</a:t>
            </a:r>
          </a:p>
          <a:p>
            <a:pPr lvl="1"/>
            <a:r>
              <a:rPr lang="en-US" dirty="0"/>
              <a:t>May be able to get info for some of these plans from NJ Division of Pensions and Benefits or from plan administrator</a:t>
            </a:r>
          </a:p>
          <a:p>
            <a:pPr lvl="1"/>
            <a:r>
              <a:rPr lang="en-US" dirty="0"/>
              <a:t>Taxpayers would have to know IRA contributions from their own records</a:t>
            </a:r>
          </a:p>
          <a:p>
            <a:r>
              <a:rPr lang="en-US" dirty="0"/>
              <a:t>Use NJ IRA Worksheet on TaxPrep4Free.org to determine the taxable and nontaxable amounts (if contributions are known, which is uncommon)</a:t>
            </a:r>
          </a:p>
          <a:p>
            <a:endParaRPr 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IRAs, 403b, 457b, Thrift Savings Plans</a:t>
            </a:r>
          </a:p>
        </p:txBody>
      </p:sp>
      <p:sp>
        <p:nvSpPr>
          <p:cNvPr id="4" name="Date Placeholder 3">
            <a:extLst>
              <a:ext uri="{FF2B5EF4-FFF2-40B4-BE49-F238E27FC236}">
                <a16:creationId xmlns:a16="http://schemas.microsoft.com/office/drawing/2014/main" id="{DFD6D4A9-BC02-466B-8717-7F4AE3E2B88F}"/>
              </a:ext>
            </a:extLst>
          </p:cNvPr>
          <p:cNvSpPr>
            <a:spLocks noGrp="1"/>
          </p:cNvSpPr>
          <p:nvPr>
            <p:ph type="dt" sz="half" idx="13"/>
          </p:nvPr>
        </p:nvSpPr>
        <p:spPr/>
        <p:txBody>
          <a:bodyPr/>
          <a:lstStyle/>
          <a:p>
            <a:r>
              <a:rPr lang="en-US"/>
              <a:t>12-15-2020 v1.1</a:t>
            </a:r>
            <a:endParaRPr lang="en-US" dirty="0"/>
          </a:p>
        </p:txBody>
      </p:sp>
    </p:spTree>
    <p:extLst>
      <p:ext uri="{BB962C8B-B14F-4D97-AF65-F5344CB8AC3E}">
        <p14:creationId xmlns:p14="http://schemas.microsoft.com/office/powerpoint/2010/main" val="4088871151"/>
      </p:ext>
    </p:extLst>
  </p:cSld>
  <p:clrMapOvr>
    <a:masterClrMapping/>
  </p:clrMapOvr>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lumMod val="75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3.potx" id="{09A11800-1FAA-4462-9884-8560C81008AD}" vid="{C6F55885-FEB7-4C60-8FC5-DEB160FF1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Widescreen</Template>
  <TotalTime>0</TotalTime>
  <Words>8274</Words>
  <Application>Microsoft Office PowerPoint</Application>
  <PresentationFormat>Widescreen</PresentationFormat>
  <Paragraphs>1284</Paragraphs>
  <Slides>106</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Verdana</vt:lpstr>
      <vt:lpstr>Wingdings</vt:lpstr>
      <vt:lpstr>AARPF PPTX Template Wide</vt:lpstr>
      <vt:lpstr>Retirement Income</vt:lpstr>
      <vt:lpstr>Retirement Income Topics Covered in this Presentation</vt:lpstr>
      <vt:lpstr>Retirement Income Topics Covered in this Presentation</vt:lpstr>
      <vt:lpstr>Retirement Income Topics Covered in this Presentation</vt:lpstr>
      <vt:lpstr>Types Of Retirement Income</vt:lpstr>
      <vt:lpstr>Retirement Income Definitions</vt:lpstr>
      <vt:lpstr>IRAs – Individual Retirement Accounts</vt:lpstr>
      <vt:lpstr>Traditional IRA</vt:lpstr>
      <vt:lpstr>Traditional IRA</vt:lpstr>
      <vt:lpstr>Traditional IRA with Non-Deductible Contributions</vt:lpstr>
      <vt:lpstr>Traditional IRA with Non-Deductible Contributions</vt:lpstr>
      <vt:lpstr>Roth IRA</vt:lpstr>
      <vt:lpstr>Roth IRA</vt:lpstr>
      <vt:lpstr>401k Plans</vt:lpstr>
      <vt:lpstr>Penalties Associated with IRAs</vt:lpstr>
      <vt:lpstr>Penalty for Failure to Take RMD</vt:lpstr>
      <vt:lpstr>Waiver Request for Failure to take RMD Federal Section&gt; Other Taxes &gt;Tax on Early Distribution (Form 5329)</vt:lpstr>
      <vt:lpstr>Types of Retirement Income Tax Forms</vt:lpstr>
      <vt:lpstr>Exploring Form 1099-R</vt:lpstr>
      <vt:lpstr>PowerPoint Presentation</vt:lpstr>
      <vt:lpstr>Enter 1099-INT </vt:lpstr>
      <vt:lpstr>Enter 1099-R – Box 7 = Code 7 Normal Distribution</vt:lpstr>
      <vt:lpstr>Results – Normal Pension</vt:lpstr>
      <vt:lpstr>Box 5 on 1099-R</vt:lpstr>
      <vt:lpstr>1099-R for Commercial Annuity</vt:lpstr>
      <vt:lpstr>1099-R for Civil Service Pension</vt:lpstr>
      <vt:lpstr>Box 5 for Public Safety Officer (PSO)</vt:lpstr>
      <vt:lpstr>Change 1099-R and Schedule A to Reflect PSO Pension and PSO Health Insurance Premiums</vt:lpstr>
      <vt:lpstr>TSO 1099-R Screens to Enter PSO Health Insurance Premiums</vt:lpstr>
      <vt:lpstr>Enter PSO Health Insurance Entries on NJ Checklist  and into TSO State Section</vt:lpstr>
      <vt:lpstr>Results – PSO Pension</vt:lpstr>
      <vt:lpstr>1099-R - Early Distribution, Exception Applies (Box 7 = Code 2)</vt:lpstr>
      <vt:lpstr>Change 1099-R to Reflect Early Distribution, Exception Applies (Box 7 = Code 2)</vt:lpstr>
      <vt:lpstr>Results – Early Distribution, Exception Applies (Box 7 = Code 2)</vt:lpstr>
      <vt:lpstr>1099-R - Early Distribution, No Known Exception (Box 7 = Code 1)</vt:lpstr>
      <vt:lpstr>Change 1099-R to Reflect Early Distribution, No Known Exception (Box 7 = Code 1)</vt:lpstr>
      <vt:lpstr>Form 1099-R Distribution Penalty Screen</vt:lpstr>
      <vt:lpstr>Early Distribution Penalty – Schedule 2 Line 6</vt:lpstr>
      <vt:lpstr>Results – Early Distribution – No Known Exception (Box 7 = Code 1)</vt:lpstr>
      <vt:lpstr>Exception Codes for 10% Early Distribution Penalty – Pub 4012 Page H-5</vt:lpstr>
      <vt:lpstr>Enter Exception to Additional Tax on Early Distribution on Form 5329</vt:lpstr>
      <vt:lpstr>Early Distribution Penalty – Schedule 2 Line 6</vt:lpstr>
      <vt:lpstr>Results – Early Distribution – Exception Code 08 </vt:lpstr>
      <vt:lpstr>Code 1 - Exception for Medical Expenses</vt:lpstr>
      <vt:lpstr>Exception Codes for 10% Early Distribution Penalty – Pub 4012 Page H-5</vt:lpstr>
      <vt:lpstr>Form 5329 for Medical Expenses</vt:lpstr>
      <vt:lpstr>1099-R Disability Pension (Box 7 = Code 3) –Federal Rules</vt:lpstr>
      <vt:lpstr>NJ Rules for Disability Pension</vt:lpstr>
      <vt:lpstr>NJ Rules for Disability Pension</vt:lpstr>
      <vt:lpstr>Change 1099-R to Reflect Disability Pension (Box 7 = Code 3)</vt:lpstr>
      <vt:lpstr>TSO Warning Regarding Disability Pension</vt:lpstr>
      <vt:lpstr>Why Did Refund Increase So Much?</vt:lpstr>
      <vt:lpstr>Earned Income Credit (EIC) on Federal 1040</vt:lpstr>
      <vt:lpstr>Earned Income Tax Credit (EITC) on NJ 1040</vt:lpstr>
      <vt:lpstr>Results - Disability – Under Minimum Employer Retirement Age</vt:lpstr>
      <vt:lpstr>Enter Additional Interest Income.  What Happens?</vt:lpstr>
      <vt:lpstr>Results – Interest Doubled</vt:lpstr>
      <vt:lpstr>Change 1099-R to Reflect Disability – Reached Employer Minimum Retirement Age</vt:lpstr>
      <vt:lpstr>Federal 1040 – No Tax Liability</vt:lpstr>
      <vt:lpstr>Rollovers</vt:lpstr>
      <vt:lpstr>Direct IRA Trustee-to-Trustee Transfer</vt:lpstr>
      <vt:lpstr>Direct Transfer from a Qualified Retirement Plan to an IRA (Taxpayer Does Not Receive Money)</vt:lpstr>
      <vt:lpstr>Indirect 60-Day IRA Rollover  (Taxpayer Receives Money)</vt:lpstr>
      <vt:lpstr>Indirect 60-Day IRA Rollover  (Taxpayer Receives Money)                                   </vt:lpstr>
      <vt:lpstr>Indirect 60-Day IRA Rollover  (Taxpayer Receives Money)</vt:lpstr>
      <vt:lpstr>Results – Rollover of Entire or Partial Distribution – Box 7 = Code 7</vt:lpstr>
      <vt:lpstr>Employee Federal After-Tax Contributions to Pension </vt:lpstr>
      <vt:lpstr>Employee Federal After-Tax Contributions to Pension - Taxable Amount of Distribution Given on 1099-R</vt:lpstr>
      <vt:lpstr>Change 1099-R to Reflect Employee Federal After-Tax Contribu- tions to Pension - Taxable Amount of Distribution Given </vt:lpstr>
      <vt:lpstr>Employee Federal After-Tax Contributions to Pension - Taxable Amount of Distribution Not Given</vt:lpstr>
      <vt:lpstr>Change 1099-R  to Reflect Employee Federal After-Tax Contribu- tions to Pension - Taxable Amount of Distribution Not Given </vt:lpstr>
      <vt:lpstr>Simplified Method Calculation Using Bogart Annuity Calculator</vt:lpstr>
      <vt:lpstr>Simplified Method Calculation Using Bogart Annuity Calculator</vt:lpstr>
      <vt:lpstr>Results –  Employee Federal After-Tax Contributions to Pension</vt:lpstr>
      <vt:lpstr>Disability Pension with Employee Federal After-Tax Contributions</vt:lpstr>
      <vt:lpstr>Disability Pension with Employee Federal After-Tax Employee Contributions</vt:lpstr>
      <vt:lpstr>Disability Pension with Employee Federal After-Tax Employee Contributions</vt:lpstr>
      <vt:lpstr>Railroad Retirement Board (RRB) 1099s</vt:lpstr>
      <vt:lpstr>Qualified Charitable Distribution from a Traditional IRA</vt:lpstr>
      <vt:lpstr>Qualified Charitable Distribution Rules</vt:lpstr>
      <vt:lpstr>Qualified Charitable Distributions on NJ Return</vt:lpstr>
      <vt:lpstr>Enter 1099-R for a Qualified Charitable Distribution from a Traditional IRA</vt:lpstr>
      <vt:lpstr>IRA/Pension Distributions Sub-Menu</vt:lpstr>
      <vt:lpstr>Nontaxable Distributions Screen</vt:lpstr>
      <vt:lpstr>Results – Qualified Charitable Distribution </vt:lpstr>
      <vt:lpstr>NJ Tax Law Differences &amp; NJ Checklist</vt:lpstr>
      <vt:lpstr>Military Pensions</vt:lpstr>
      <vt:lpstr>NJ 1040 Lines to Report Retirement Income</vt:lpstr>
      <vt:lpstr>NJ Checklist – Adjustments to Line 20b Excludable Amounts of IRAs, Pensions, and Annuities</vt:lpstr>
      <vt:lpstr>Two Methods for Determining NJ Taxable and Excludable Amounts of Pension</vt:lpstr>
      <vt:lpstr>3-Year Rule Method</vt:lpstr>
      <vt:lpstr>Pensions with Federal Pre-Tax Contributions</vt:lpstr>
      <vt:lpstr>Pensions with Federal Pre-Tax Contributions</vt:lpstr>
      <vt:lpstr>NJ Government Pension with Federal Pre-Tax Contributions; After-Tax for NJ</vt:lpstr>
      <vt:lpstr>Simplified Method Calculation Using Bogart Annuity Calculator to Determine NJ Taxable Amount</vt:lpstr>
      <vt:lpstr>Simplified Method Calculation Using Bogart Annuity Calculator to Determine NJ Taxable Amount</vt:lpstr>
      <vt:lpstr>NJ Checklist to Adjust for NJ After-Tax Pension Contributions</vt:lpstr>
      <vt:lpstr>IRAs, 403b, 457b, Thrift Savings Plans</vt:lpstr>
      <vt:lpstr>IRAs, 403b, 457b, Thrift Savings Plans</vt:lpstr>
      <vt:lpstr>NJ Pension Exclusion – Eligibility Requirements</vt:lpstr>
      <vt:lpstr>NJ Pension Exclusion </vt:lpstr>
      <vt:lpstr>Other Retirement Income Exclusions - NJ1040 Line 28b</vt:lpstr>
      <vt:lpstr>Other Retirement Income Exclusions: Unclaimed Pension Exclusion Eligibility Requirements</vt:lpstr>
      <vt:lpstr>NJ Other Retirement Income Exclusions:  For Taxpayers Unable to Receive SS/RR Benefits – Eligibility Requirements</vt:lpstr>
      <vt:lpstr>NJ Subtractions from Income Section under Pension Exclusion</vt:lpstr>
      <vt:lpstr>Other Retirement Income Exclusion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2016-10-25T17:49:53Z</dcterms:created>
  <dcterms:modified xsi:type="dcterms:W3CDTF">2020-12-15T12:06:55Z</dcterms:modified>
</cp:coreProperties>
</file>